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Legibility rebuild. No external assets. DOI 10.5281/zenodo.22820818.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Legibility rebuild. Reduced density; core thesis unchanged.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Legibility rebuild. All rendered text uses source text, not rasterized imported text.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Numbers preserved exactly from the public artifact.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proprietary implementation details disclosed.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Legibility rebuild. No external assets. DOI 10.5281/zenodo.22820818.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Legibility rebuild. Reduced density; core thesis unchanged.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Legibility rebuild. All rendered text uses source text, not rasterized imported text.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Numbers preserved exactly from the public artifact.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proprietary implementation details disclosed.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VEHICLE Systems Lab · VSL-EFFECTBOUND-001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2920" y="557784"/>
            <a:ext cx="6400800" cy="0"/>
          </a:xfrm>
          <a:prstGeom prst="line">
            <a:avLst/>
          </a:prstGeom>
          <a:noFill/>
          <a:ln w="12700">
            <a:solidFill>
              <a:srgbClr val="0B5ECB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0" y="265176"/>
            <a:ext cx="4572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9006840" y="265176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071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VEHICLE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144000" y="566928"/>
            <a:ext cx="12618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SYSTEMS LAB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02920" y="841248"/>
            <a:ext cx="6355080" cy="10789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43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Effect-Bound Authority</a:t>
            </a:r>
            <a:endParaRPr lang="en-US" sz="4300" dirty="0"/>
          </a:p>
          <a:p>
            <a:pPr algn="l" indent="0" marL="0">
              <a:buNone/>
            </a:pPr>
            <a:r>
              <a:rPr lang="en-US" sz="43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Agentic Systems</a:t>
            </a:r>
            <a:endParaRPr lang="en-US" sz="4300" dirty="0"/>
          </a:p>
        </p:txBody>
      </p:sp>
      <p:sp>
        <p:nvSpPr>
          <p:cNvPr id="8" name="Text 6"/>
          <p:cNvSpPr/>
          <p:nvPr/>
        </p:nvSpPr>
        <p:spPr>
          <a:xfrm>
            <a:off x="530352" y="1965960"/>
            <a:ext cx="704088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Route-Invariant Control, External Effects, and Post-Effect Knowledge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30352" y="2487168"/>
            <a:ext cx="1993392" cy="347472"/>
          </a:xfrm>
          <a:prstGeom prst="rect">
            <a:avLst/>
          </a:prstGeom>
          <a:solidFill>
            <a:srgbClr val="EAF4FF"/>
          </a:solidFill>
          <a:ln w="12700">
            <a:solidFill>
              <a:srgbClr val="B9D7F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Published with DOI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48640" y="3054096"/>
            <a:ext cx="5257800" cy="53035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Black-box mathematical framework separating identity, access, authority, execution, external effect, and post-effect knowledge.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530352" y="4069080"/>
            <a:ext cx="4983480" cy="713232"/>
          </a:xfrm>
          <a:prstGeom prst="rect">
            <a:avLst/>
          </a:prstGeom>
          <a:solidFill>
            <a:srgbClr val="F7FB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pPr algn="ctr" indent="0" marL="0">
              <a:buNone/>
            </a:pPr>
            <a:r>
              <a:rPr lang="en-US" sz="3000" dirty="0">
                <a:solidFill>
                  <a:srgbClr val="071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≠ S ≠ A ≠ X ≠ E ≠ K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58368" y="5102352"/>
            <a:ext cx="3246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DOI 10.5281/zenodo.22820818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989320" y="2907792"/>
            <a:ext cx="713232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A9D2F7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4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
</a:t>
            </a:r>
            <a:pPr algn="ctr" indent="0" marL="0">
              <a:buNone/>
            </a:pPr>
            <a:r>
              <a:rPr lang="en-US" sz="124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Identity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775704" y="3017520"/>
            <a:ext cx="713232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A9D2F7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4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
</a:t>
            </a:r>
            <a:pPr algn="ctr" indent="0" marL="0">
              <a:buNone/>
            </a:pPr>
            <a:r>
              <a:rPr lang="en-US" sz="124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562088" y="2907792"/>
            <a:ext cx="713232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A9D2F7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4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
</a:t>
            </a:r>
            <a:pPr algn="ctr" indent="0" marL="0">
              <a:buNone/>
            </a:pPr>
            <a:r>
              <a:rPr lang="en-US" sz="124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348472" y="3017520"/>
            <a:ext cx="713232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A9D2F7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4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
</a:t>
            </a:r>
            <a:pPr algn="ctr" indent="0" marL="0">
              <a:buNone/>
            </a:pPr>
            <a:r>
              <a:rPr lang="en-US" sz="124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Exec.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134856" y="2907792"/>
            <a:ext cx="713232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A9D2F7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4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
</a:t>
            </a:r>
            <a:pPr algn="ctr" indent="0" marL="0">
              <a:buNone/>
            </a:pPr>
            <a:r>
              <a:rPr lang="en-US" sz="124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Effect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9921240" y="3017520"/>
            <a:ext cx="713232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A9D2F7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4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
</a:t>
            </a:r>
            <a:pPr algn="ctr" indent="0" marL="0">
              <a:buNone/>
            </a:pPr>
            <a:r>
              <a:rPr lang="en-US" sz="124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Knowl.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693408" y="3529584"/>
            <a:ext cx="109728" cy="0"/>
          </a:xfrm>
          <a:prstGeom prst="line">
            <a:avLst/>
          </a:prstGeom>
          <a:noFill/>
          <a:ln w="13970">
            <a:solidFill>
              <a:srgbClr val="0B5ECB"/>
            </a:solidFill>
            <a:prstDash val="solid"/>
            <a:tailEnd type="triangle"/>
          </a:ln>
        </p:spPr>
      </p:sp>
      <p:sp>
        <p:nvSpPr>
          <p:cNvPr id="20" name="Shape 18"/>
          <p:cNvSpPr/>
          <p:nvPr/>
        </p:nvSpPr>
        <p:spPr>
          <a:xfrm>
            <a:off x="7479792" y="3639312"/>
            <a:ext cx="109728" cy="0"/>
          </a:xfrm>
          <a:prstGeom prst="line">
            <a:avLst/>
          </a:prstGeom>
          <a:noFill/>
          <a:ln w="13970">
            <a:solidFill>
              <a:srgbClr val="0B5ECB"/>
            </a:solidFill>
            <a:prstDash val="solid"/>
            <a:tailEnd type="triangle"/>
          </a:ln>
        </p:spPr>
      </p:sp>
      <p:sp>
        <p:nvSpPr>
          <p:cNvPr id="21" name="Shape 19"/>
          <p:cNvSpPr/>
          <p:nvPr/>
        </p:nvSpPr>
        <p:spPr>
          <a:xfrm>
            <a:off x="8266176" y="3529584"/>
            <a:ext cx="109728" cy="0"/>
          </a:xfrm>
          <a:prstGeom prst="line">
            <a:avLst/>
          </a:prstGeom>
          <a:noFill/>
          <a:ln w="13970">
            <a:solidFill>
              <a:srgbClr val="0B5ECB"/>
            </a:solidFill>
            <a:prstDash val="solid"/>
            <a:tailEnd type="triangle"/>
          </a:ln>
        </p:spPr>
      </p:sp>
      <p:sp>
        <p:nvSpPr>
          <p:cNvPr id="22" name="Shape 20"/>
          <p:cNvSpPr/>
          <p:nvPr/>
        </p:nvSpPr>
        <p:spPr>
          <a:xfrm>
            <a:off x="9052560" y="3639312"/>
            <a:ext cx="109728" cy="0"/>
          </a:xfrm>
          <a:prstGeom prst="line">
            <a:avLst/>
          </a:prstGeom>
          <a:noFill/>
          <a:ln w="13970">
            <a:solidFill>
              <a:srgbClr val="0B5ECB"/>
            </a:solidFill>
            <a:prstDash val="solid"/>
            <a:tailEnd type="triangle"/>
          </a:ln>
        </p:spPr>
      </p:sp>
      <p:sp>
        <p:nvSpPr>
          <p:cNvPr id="23" name="Shape 21"/>
          <p:cNvSpPr/>
          <p:nvPr/>
        </p:nvSpPr>
        <p:spPr>
          <a:xfrm>
            <a:off x="9838944" y="3529584"/>
            <a:ext cx="109728" cy="0"/>
          </a:xfrm>
          <a:prstGeom prst="line">
            <a:avLst/>
          </a:prstGeom>
          <a:noFill/>
          <a:ln w="13970">
            <a:solidFill>
              <a:srgbClr val="0B5ECB"/>
            </a:solidFill>
            <a:prstDash val="solid"/>
            <a:tailEnd type="triangle"/>
          </a:ln>
        </p:spPr>
      </p:sp>
      <p:sp>
        <p:nvSpPr>
          <p:cNvPr id="24" name="Text 22"/>
          <p:cNvSpPr/>
          <p:nvPr/>
        </p:nvSpPr>
        <p:spPr>
          <a:xfrm>
            <a:off x="10378440" y="4407408"/>
            <a:ext cx="1115568" cy="502920"/>
          </a:xfrm>
          <a:prstGeom prst="rect">
            <a:avLst/>
          </a:prstGeom>
          <a:solidFill>
            <a:srgbClr val="EAF4FF"/>
          </a:solidFill>
          <a:ln w="12700">
            <a:solidFill>
              <a:srgbClr val="B9D7F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OBSERVED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EFFECT</a:t>
            </a:r>
            <a:endParaRPr lang="en-US" sz="1350" dirty="0"/>
          </a:p>
        </p:txBody>
      </p:sp>
      <p:sp>
        <p:nvSpPr>
          <p:cNvPr id="25" name="Text 23"/>
          <p:cNvSpPr/>
          <p:nvPr/>
        </p:nvSpPr>
        <p:spPr>
          <a:xfrm>
            <a:off x="502920" y="642823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Roberto Borda Milan · vehiclesystemslab.com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224528" y="6537960"/>
            <a:ext cx="4251960" cy="0"/>
          </a:xfrm>
          <a:prstGeom prst="line">
            <a:avLst/>
          </a:prstGeom>
          <a:noFill/>
          <a:ln w="12700">
            <a:solidFill>
              <a:srgbClr val="B9CDE1">
                <a:alpha val="5500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549640" y="642823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IDEAS → SYSTEMS → IMPACT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VEHICLE Systems Lab · VSL-EFFECTBOUND-001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2920" y="557784"/>
            <a:ext cx="6400800" cy="0"/>
          </a:xfrm>
          <a:prstGeom prst="line">
            <a:avLst/>
          </a:prstGeom>
          <a:noFill/>
          <a:ln w="12700">
            <a:solidFill>
              <a:srgbClr val="0B5ECB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0" y="265176"/>
            <a:ext cx="4572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9006840" y="265176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071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VEHICLE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144000" y="566928"/>
            <a:ext cx="12618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SYSTEMS LAB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02920" y="868680"/>
            <a:ext cx="7680960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43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this problem matters</a:t>
            </a:r>
            <a:endParaRPr lang="en-US" sz="4300" dirty="0"/>
          </a:p>
        </p:txBody>
      </p:sp>
      <p:sp>
        <p:nvSpPr>
          <p:cNvPr id="8" name="Text 6"/>
          <p:cNvSpPr/>
          <p:nvPr/>
        </p:nvSpPr>
        <p:spPr>
          <a:xfrm>
            <a:off x="530352" y="1591056"/>
            <a:ext cx="731520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Identical outcomes can arise from different routes; access and internal responses are not enough.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30352" y="2331720"/>
            <a:ext cx="2084832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2032" tIns="2032" rIns="2032" bIns="2032" rtlCol="0" anchor="ctr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Route can change
</a:t>
            </a:r>
            <a:pPr algn="l" indent="0" marL="0">
              <a:buNone/>
            </a:pPr>
            <a:r>
              <a:rPr lang="en-US" sz="170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agent may change tools or paths while pursuing the same outcome.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2889504" y="2331720"/>
            <a:ext cx="2084832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2032" tIns="2032" rIns="2032" bIns="2032" rtlCol="0" anchor="ctr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Access is not authority
</a:t>
            </a:r>
            <a:pPr algn="l" indent="0" marL="0">
              <a:buNone/>
            </a:pPr>
            <a:r>
              <a:rPr lang="en-US" sz="170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 to a resource does not automatically authorize an exact external effect.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248656" y="2331720"/>
            <a:ext cx="2084832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2032" tIns="2032" rIns="2032" bIns="2032" rtlCol="0" anchor="ctr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Response is not reality
</a:t>
            </a:r>
            <a:pPr algn="l" indent="0" marL="0">
              <a:buNone/>
            </a:pPr>
            <a:r>
              <a:rPr lang="en-US" sz="170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tool response alone does not prove what occurred outside the agent.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613648" y="1444752"/>
            <a:ext cx="199339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2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Identity (I)</a:t>
            </a:r>
            <a:endParaRPr lang="en-US" sz="1520" dirty="0"/>
          </a:p>
        </p:txBody>
      </p:sp>
      <p:sp>
        <p:nvSpPr>
          <p:cNvPr id="13" name="Shape 11"/>
          <p:cNvSpPr/>
          <p:nvPr/>
        </p:nvSpPr>
        <p:spPr>
          <a:xfrm>
            <a:off x="9610344" y="1810512"/>
            <a:ext cx="0" cy="128016"/>
          </a:xfrm>
          <a:prstGeom prst="line">
            <a:avLst/>
          </a:prstGeom>
          <a:noFill/>
          <a:ln w="15240">
            <a:solidFill>
              <a:srgbClr val="0B5ECB"/>
            </a:solidFill>
            <a:prstDash val="solid"/>
            <a:tailEnd type="triangle"/>
          </a:ln>
        </p:spPr>
      </p:sp>
      <p:sp>
        <p:nvSpPr>
          <p:cNvPr id="14" name="Text 12"/>
          <p:cNvSpPr/>
          <p:nvPr/>
        </p:nvSpPr>
        <p:spPr>
          <a:xfrm>
            <a:off x="8613648" y="1993392"/>
            <a:ext cx="199339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2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 (S)</a:t>
            </a:r>
            <a:endParaRPr lang="en-US" sz="1520" dirty="0"/>
          </a:p>
        </p:txBody>
      </p:sp>
      <p:sp>
        <p:nvSpPr>
          <p:cNvPr id="15" name="Shape 13"/>
          <p:cNvSpPr/>
          <p:nvPr/>
        </p:nvSpPr>
        <p:spPr>
          <a:xfrm>
            <a:off x="9610344" y="2359152"/>
            <a:ext cx="0" cy="128016"/>
          </a:xfrm>
          <a:prstGeom prst="line">
            <a:avLst/>
          </a:prstGeom>
          <a:noFill/>
          <a:ln w="15240">
            <a:solidFill>
              <a:srgbClr val="0B5ECB"/>
            </a:solidFill>
            <a:prstDash val="solid"/>
            <a:tailEnd type="triangle"/>
          </a:ln>
        </p:spPr>
      </p:sp>
      <p:sp>
        <p:nvSpPr>
          <p:cNvPr id="16" name="Text 14"/>
          <p:cNvSpPr/>
          <p:nvPr/>
        </p:nvSpPr>
        <p:spPr>
          <a:xfrm>
            <a:off x="8613648" y="2542032"/>
            <a:ext cx="199339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2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Authority (A)</a:t>
            </a:r>
            <a:endParaRPr lang="en-US" sz="1520" dirty="0"/>
          </a:p>
        </p:txBody>
      </p:sp>
      <p:sp>
        <p:nvSpPr>
          <p:cNvPr id="17" name="Shape 15"/>
          <p:cNvSpPr/>
          <p:nvPr/>
        </p:nvSpPr>
        <p:spPr>
          <a:xfrm>
            <a:off x="9610344" y="2907792"/>
            <a:ext cx="0" cy="128016"/>
          </a:xfrm>
          <a:prstGeom prst="line">
            <a:avLst/>
          </a:prstGeom>
          <a:noFill/>
          <a:ln w="15240">
            <a:solidFill>
              <a:srgbClr val="0B5ECB"/>
            </a:solidFill>
            <a:prstDash val="solid"/>
            <a:tailEnd type="triangle"/>
          </a:ln>
        </p:spPr>
      </p:sp>
      <p:sp>
        <p:nvSpPr>
          <p:cNvPr id="18" name="Text 16"/>
          <p:cNvSpPr/>
          <p:nvPr/>
        </p:nvSpPr>
        <p:spPr>
          <a:xfrm>
            <a:off x="8613648" y="3090672"/>
            <a:ext cx="199339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2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Execution (X)</a:t>
            </a:r>
            <a:endParaRPr lang="en-US" sz="1520" dirty="0"/>
          </a:p>
        </p:txBody>
      </p:sp>
      <p:sp>
        <p:nvSpPr>
          <p:cNvPr id="19" name="Shape 17"/>
          <p:cNvSpPr/>
          <p:nvPr/>
        </p:nvSpPr>
        <p:spPr>
          <a:xfrm>
            <a:off x="9610344" y="3456432"/>
            <a:ext cx="0" cy="128016"/>
          </a:xfrm>
          <a:prstGeom prst="line">
            <a:avLst/>
          </a:prstGeom>
          <a:noFill/>
          <a:ln w="15240">
            <a:solidFill>
              <a:srgbClr val="0B5ECB"/>
            </a:solidFill>
            <a:prstDash val="solid"/>
            <a:tailEnd type="triangle"/>
          </a:ln>
        </p:spPr>
      </p:sp>
      <p:sp>
        <p:nvSpPr>
          <p:cNvPr id="20" name="Text 18"/>
          <p:cNvSpPr/>
          <p:nvPr/>
        </p:nvSpPr>
        <p:spPr>
          <a:xfrm>
            <a:off x="8613648" y="3639312"/>
            <a:ext cx="199339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20" b="1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External Effect (E)</a:t>
            </a:r>
            <a:endParaRPr lang="en-US" sz="1520" dirty="0"/>
          </a:p>
        </p:txBody>
      </p:sp>
      <p:sp>
        <p:nvSpPr>
          <p:cNvPr id="21" name="Shape 19"/>
          <p:cNvSpPr/>
          <p:nvPr/>
        </p:nvSpPr>
        <p:spPr>
          <a:xfrm>
            <a:off x="9610344" y="4005072"/>
            <a:ext cx="0" cy="128016"/>
          </a:xfrm>
          <a:prstGeom prst="line">
            <a:avLst/>
          </a:prstGeom>
          <a:noFill/>
          <a:ln w="15240">
            <a:solidFill>
              <a:srgbClr val="0B5ECB"/>
            </a:solidFill>
            <a:prstDash val="solid"/>
            <a:tailEnd type="triangle"/>
          </a:ln>
        </p:spPr>
      </p:sp>
      <p:sp>
        <p:nvSpPr>
          <p:cNvPr id="22" name="Text 20"/>
          <p:cNvSpPr/>
          <p:nvPr/>
        </p:nvSpPr>
        <p:spPr>
          <a:xfrm>
            <a:off x="8613648" y="4187952"/>
            <a:ext cx="199339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2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Knowledge (K)</a:t>
            </a:r>
            <a:endParaRPr lang="en-US" sz="1520" dirty="0"/>
          </a:p>
        </p:txBody>
      </p:sp>
      <p:sp>
        <p:nvSpPr>
          <p:cNvPr id="23" name="Text 21"/>
          <p:cNvSpPr/>
          <p:nvPr/>
        </p:nvSpPr>
        <p:spPr>
          <a:xfrm>
            <a:off x="530352" y="4846320"/>
            <a:ext cx="7178040" cy="548640"/>
          </a:xfrm>
          <a:prstGeom prst="rect">
            <a:avLst/>
          </a:prstGeom>
          <a:solidFill>
            <a:srgbClr val="F0F8FF"/>
          </a:solidFill>
          <a:ln w="12700">
            <a:solidFill>
              <a:srgbClr val="B9D7F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thesis: authority must remain bound to the external effect, not only to the route.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502920" y="642823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Effect-Bound Authority · vehiclesystemslab.com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224528" y="6537960"/>
            <a:ext cx="4251960" cy="0"/>
          </a:xfrm>
          <a:prstGeom prst="line">
            <a:avLst/>
          </a:prstGeom>
          <a:noFill/>
          <a:ln w="12700">
            <a:solidFill>
              <a:srgbClr val="B9CDE1">
                <a:alpha val="5500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549640" y="642823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IDEAS → SYSTEMS → IMPACT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VEHICLE Systems Lab · VSL-EFFECTBOUND-001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2920" y="557784"/>
            <a:ext cx="6400800" cy="0"/>
          </a:xfrm>
          <a:prstGeom prst="line">
            <a:avLst/>
          </a:prstGeom>
          <a:noFill/>
          <a:ln w="12700">
            <a:solidFill>
              <a:srgbClr val="0B5ECB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0" y="265176"/>
            <a:ext cx="4572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9006840" y="265176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071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VEHICLE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144000" y="566928"/>
            <a:ext cx="12618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SYSTEMS LAB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02920" y="868680"/>
            <a:ext cx="7315200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43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Formal separation</a:t>
            </a:r>
            <a:endParaRPr lang="en-US" sz="4300" dirty="0"/>
          </a:p>
        </p:txBody>
      </p:sp>
      <p:sp>
        <p:nvSpPr>
          <p:cNvPr id="8" name="Text 6"/>
          <p:cNvSpPr/>
          <p:nvPr/>
        </p:nvSpPr>
        <p:spPr>
          <a:xfrm>
            <a:off x="530352" y="1591056"/>
            <a:ext cx="749808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states must not be collapsed into one another.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66928" y="2139696"/>
            <a:ext cx="5074920" cy="749808"/>
          </a:xfrm>
          <a:prstGeom prst="rect">
            <a:avLst/>
          </a:prstGeom>
          <a:solidFill>
            <a:srgbClr val="F7FB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8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 - EFFECT - KNOWLEDGE
</a:t>
            </a:r>
            <a:pPr algn="ctr" indent="0" marL="0">
              <a:buNone/>
            </a:pPr>
            <a:r>
              <a:rPr lang="en-US" sz="3000" dirty="0">
                <a:solidFill>
                  <a:srgbClr val="071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 ≠ A ≠ X ≠ E ≠ 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897880" y="2139696"/>
            <a:ext cx="5074920" cy="749808"/>
          </a:xfrm>
          <a:prstGeom prst="rect">
            <a:avLst/>
          </a:prstGeom>
          <a:solidFill>
            <a:srgbClr val="F7FB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8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AGENT LIFECYCLE
</a:t>
            </a:r>
            <a:pPr algn="ctr" indent="0" marL="0">
              <a:buNone/>
            </a:pPr>
            <a:r>
              <a:rPr lang="en-US" sz="3000" dirty="0">
                <a:solidFill>
                  <a:srgbClr val="071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≠ S ≠ A ≠ X ≠ E ≠ K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66928" y="3310128"/>
            <a:ext cx="1298448" cy="1353312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6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
</a:t>
            </a:r>
            <a:pPr algn="ctr" indent="0" marL="0">
              <a:buNone/>
            </a:pPr>
            <a:r>
              <a:rPr lang="en-US" sz="138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Capability
</a:t>
            </a:r>
            <a:pPr algn="ctr" indent="0" marL="0">
              <a:buNone/>
            </a:pPr>
            <a:r>
              <a:rPr lang="en-US" sz="128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propose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2075688" y="3310128"/>
            <a:ext cx="1298448" cy="1353312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6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
</a:t>
            </a:r>
            <a:pPr algn="ctr" indent="0" marL="0">
              <a:buNone/>
            </a:pPr>
            <a:r>
              <a:rPr lang="en-US" sz="138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Identity
</a:t>
            </a:r>
            <a:pPr algn="ctr" indent="0" marL="0">
              <a:buNone/>
            </a:pPr>
            <a:r>
              <a:rPr lang="en-US" sz="128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authenticated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84448" y="3310128"/>
            <a:ext cx="1298448" cy="1353312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6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
</a:t>
            </a:r>
            <a:pPr algn="ctr" indent="0" marL="0">
              <a:buNone/>
            </a:pPr>
            <a:r>
              <a:rPr lang="en-US" sz="138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
</a:t>
            </a:r>
            <a:pPr algn="ctr" indent="0" marL="0">
              <a:buNone/>
            </a:pPr>
            <a:r>
              <a:rPr lang="en-US" sz="128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reachable tool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093208" y="3310128"/>
            <a:ext cx="1298448" cy="1353312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6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
</a:t>
            </a:r>
            <a:pPr algn="ctr" indent="0" marL="0">
              <a:buNone/>
            </a:pPr>
            <a:r>
              <a:rPr lang="en-US" sz="138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Authority
</a:t>
            </a:r>
            <a:pPr algn="ctr" indent="0" marL="0">
              <a:buNone/>
            </a:pPr>
            <a:r>
              <a:rPr lang="en-US" sz="128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authorized effect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601968" y="3310128"/>
            <a:ext cx="1298448" cy="1353312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6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
</a:t>
            </a:r>
            <a:pPr algn="ctr" indent="0" marL="0">
              <a:buNone/>
            </a:pPr>
            <a:r>
              <a:rPr lang="en-US" sz="138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Execution
</a:t>
            </a:r>
            <a:pPr algn="ctr" indent="0" marL="0">
              <a:buNone/>
            </a:pPr>
            <a:r>
              <a:rPr lang="en-US" sz="128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actual attempt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110728" y="3310128"/>
            <a:ext cx="1298448" cy="1353312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6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
</a:t>
            </a:r>
            <a:pPr algn="ctr" indent="0" marL="0">
              <a:buNone/>
            </a:pPr>
            <a:r>
              <a:rPr lang="en-US" sz="138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External Effect
</a:t>
            </a:r>
            <a:pPr algn="ctr" indent="0" marL="0">
              <a:buNone/>
            </a:pPr>
            <a:r>
              <a:rPr lang="en-US" sz="128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occurred outside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619488" y="3310128"/>
            <a:ext cx="1298448" cy="1353312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6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
</a:t>
            </a:r>
            <a:pPr algn="ctr" indent="0" marL="0">
              <a:buNone/>
            </a:pPr>
            <a:r>
              <a:rPr lang="en-US" sz="138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Knowledge
</a:t>
            </a:r>
            <a:pPr algn="ctr" indent="0" marL="0">
              <a:buNone/>
            </a:pPr>
            <a:r>
              <a:rPr lang="en-US" sz="128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demonstrated later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17320" y="5230368"/>
            <a:ext cx="8321040" cy="457200"/>
          </a:xfrm>
          <a:prstGeom prst="rect">
            <a:avLst/>
          </a:prstGeom>
          <a:solidFill>
            <a:srgbClr val="F0F8FF"/>
          </a:solidFill>
          <a:ln w="12700">
            <a:solidFill>
              <a:srgbClr val="B9D7F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8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Semantic non-identity: identity, access, authority, execution, effect and knowledge are distinct states.</a:t>
            </a:r>
            <a:endParaRPr lang="en-US" sz="1580" dirty="0"/>
          </a:p>
        </p:txBody>
      </p:sp>
      <p:sp>
        <p:nvSpPr>
          <p:cNvPr id="19" name="Text 17"/>
          <p:cNvSpPr/>
          <p:nvPr/>
        </p:nvSpPr>
        <p:spPr>
          <a:xfrm>
            <a:off x="502920" y="642823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Mathematical framework · vehiclesystemslab.com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224528" y="6537960"/>
            <a:ext cx="4251960" cy="0"/>
          </a:xfrm>
          <a:prstGeom prst="line">
            <a:avLst/>
          </a:prstGeom>
          <a:noFill/>
          <a:ln w="12700">
            <a:solidFill>
              <a:srgbClr val="B9CDE1">
                <a:alpha val="5500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549640" y="642823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IDEAS → SYSTEMS → IMPACT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VEHICLE Systems Lab · VSL-EFFECTBOUND-001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2920" y="557784"/>
            <a:ext cx="6400800" cy="0"/>
          </a:xfrm>
          <a:prstGeom prst="line">
            <a:avLst/>
          </a:prstGeom>
          <a:noFill/>
          <a:ln w="12700">
            <a:solidFill>
              <a:srgbClr val="0B5ECB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0" y="265176"/>
            <a:ext cx="4572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9006840" y="265176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071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VEHICLE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144000" y="566928"/>
            <a:ext cx="12618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SYSTEMS LAB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02920" y="868680"/>
            <a:ext cx="8046720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43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Deterministic experiments</a:t>
            </a:r>
            <a:endParaRPr lang="en-US" sz="4300" dirty="0"/>
          </a:p>
        </p:txBody>
      </p:sp>
      <p:sp>
        <p:nvSpPr>
          <p:cNvPr id="8" name="Text 6"/>
          <p:cNvSpPr/>
          <p:nvPr/>
        </p:nvSpPr>
        <p:spPr>
          <a:xfrm>
            <a:off x="530352" y="1591056"/>
            <a:ext cx="804672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focused tests on authority, effects, and invariance.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66928" y="2331720"/>
            <a:ext cx="507492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2032" tIns="2032" rIns="2032" bIns="2032" rtlCol="0" anchor="ctr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· Access vs authority
</a:t>
            </a:r>
            <a:pPr algn="l" indent="0" marL="0">
              <a:buNone/>
            </a:pPr>
            <a:r>
              <a:rPr lang="en-US" sz="155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 versus effect-bound classification.
</a:t>
            </a:r>
            <a:pPr algn="l" indent="0" marL="0">
              <a:buNone/>
            </a:pPr>
            <a:r>
              <a:rPr lang="en-US" sz="155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Result: 3 false allows / 12 states vs 0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989320" y="2331720"/>
            <a:ext cx="507492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2032" tIns="2032" rIns="2032" bIns="2032" rtlCol="0" anchor="ctr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 · Route invariance
</a:t>
            </a:r>
            <a:pPr algn="l" indent="0" marL="0">
              <a:buNone/>
            </a:pPr>
            <a:r>
              <a:rPr lang="en-US" sz="155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Route changes; abstract effect stays the same.
</a:t>
            </a:r>
            <a:pPr algn="l" indent="0" marL="0">
              <a:buNone/>
            </a:pPr>
            <a:r>
              <a:rPr lang="en-US" sz="155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Result: 32 inconsistent route pairs / 48 vs 0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66928" y="3822192"/>
            <a:ext cx="507492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2032" tIns="2032" rIns="2032" bIns="2032" rtlCol="0" anchor="ctr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· Hints vs contracts
</a:t>
            </a:r>
            <a:pPr algn="l" indent="0" marL="0">
              <a:buNone/>
            </a:pPr>
            <a:r>
              <a:rPr lang="en-US" sz="155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Descriptive hints are not hard contracts.
</a:t>
            </a:r>
            <a:pPr algn="l" indent="0" marL="0">
              <a:buNone/>
            </a:pPr>
            <a:r>
              <a:rPr lang="en-US" sz="155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Result: 4 errors / 8 states vs 0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989320" y="3822192"/>
            <a:ext cx="507492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2032" tIns="2032" rIns="2032" bIns="2032" rtlCol="0" anchor="ctr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 · Response vs effect
</a:t>
            </a:r>
            <a:pPr algn="l" indent="0" marL="0">
              <a:buNone/>
            </a:pPr>
            <a:r>
              <a:rPr lang="en-US" sz="155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Returned response is separated from observed effect.
</a:t>
            </a:r>
            <a:pPr algn="l" indent="0" marL="0">
              <a:buNone/>
            </a:pPr>
            <a:r>
              <a:rPr lang="en-US" sz="155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Result: 6 errors / 8 states vs 0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66928" y="5376672"/>
            <a:ext cx="9930384" cy="420624"/>
          </a:xfrm>
          <a:prstGeom prst="rect">
            <a:avLst/>
          </a:prstGeom>
          <a:solidFill>
            <a:srgbClr val="F0F8FF"/>
          </a:solidFill>
          <a:ln w="12700">
            <a:solidFill>
              <a:srgbClr val="B9D7F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8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Constructive counterexamples in small synthetic spaces. Not a vendor failure-rate study.</a:t>
            </a:r>
            <a:endParaRPr lang="en-US" sz="1580" dirty="0"/>
          </a:p>
        </p:txBody>
      </p:sp>
      <p:sp>
        <p:nvSpPr>
          <p:cNvPr id="14" name="Text 12"/>
          <p:cNvSpPr/>
          <p:nvPr/>
        </p:nvSpPr>
        <p:spPr>
          <a:xfrm>
            <a:off x="502920" y="642823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Experimental evidence · vehiclesystemslab.com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224528" y="6537960"/>
            <a:ext cx="4251960" cy="0"/>
          </a:xfrm>
          <a:prstGeom prst="line">
            <a:avLst/>
          </a:prstGeom>
          <a:noFill/>
          <a:ln w="12700">
            <a:solidFill>
              <a:srgbClr val="B9CDE1">
                <a:alpha val="55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549640" y="642823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IDEAS → SYSTEMS → IMPACT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VEHICLE Systems Lab · VSL-EFFECTBOUND-001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2920" y="557784"/>
            <a:ext cx="6400800" cy="0"/>
          </a:xfrm>
          <a:prstGeom prst="line">
            <a:avLst/>
          </a:prstGeom>
          <a:noFill/>
          <a:ln w="12700">
            <a:solidFill>
              <a:srgbClr val="0B5ECB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0" y="265176"/>
            <a:ext cx="4572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9006840" y="265176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071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VEHICLE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144000" y="566928"/>
            <a:ext cx="12618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SYSTEMS LAB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02920" y="868680"/>
            <a:ext cx="7498080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43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it matters for VSL</a:t>
            </a:r>
            <a:endParaRPr lang="en-US" sz="4300" dirty="0"/>
          </a:p>
        </p:txBody>
      </p:sp>
      <p:sp>
        <p:nvSpPr>
          <p:cNvPr id="8" name="Text 6"/>
          <p:cNvSpPr/>
          <p:nvPr/>
        </p:nvSpPr>
        <p:spPr>
          <a:xfrm>
            <a:off x="530352" y="1920240"/>
            <a:ext cx="5074920" cy="1874520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2032" tIns="2032" rIns="2032" bIns="2032" rtlCol="0" anchor="ctr">
            <a:normAutofit/>
          </a:bodyPr>
          <a:lstStyle/>
          <a:p>
            <a:pPr algn="l" indent="0" marL="0">
              <a:buNone/>
            </a:pPr>
            <a:r>
              <a:rPr lang="en-US" sz="22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ECP / SUPRA / multiagent control
</a:t>
            </a:r>
            <a:pPr algn="l" indent="0" marL="0">
              <a:buNone/>
            </a:pPr>
            <a:r>
              <a:rPr lang="en-US" sz="165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Separate proposal, authority, execution and observed effect.</a:t>
            </a:r>
            <a:endParaRPr lang="en-US" sz="1600" dirty="0"/>
          </a:p>
          <a:p>
            <a:pPr algn="l" indent="0" marL="0">
              <a:buNone/>
            </a:pPr>
            <a:r>
              <a:rPr lang="en-US" sz="165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Preserve provenance and auditable control.</a:t>
            </a:r>
            <a:endParaRPr lang="en-US" sz="1600" dirty="0"/>
          </a:p>
          <a:p>
            <a:pPr algn="l" indent="0" marL="0">
              <a:buNone/>
            </a:pPr>
            <a:r>
              <a:rPr lang="en-US" sz="165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Critical for physical and regulated systems.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870448" y="1920240"/>
            <a:ext cx="5074920" cy="1874520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2032" tIns="2032" rIns="2032" bIns="2032" rtlCol="0" anchor="ctr">
            <a:normAutofit/>
          </a:bodyPr>
          <a:lstStyle/>
          <a:p>
            <a:pPr algn="l" indent="0" marL="0">
              <a:buNone/>
            </a:pPr>
            <a:r>
              <a:rPr lang="en-US" sz="22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NIRVANA-BORDA / scientific systems
</a:t>
            </a:r>
            <a:pPr algn="l" indent="0" marL="0">
              <a:buNone/>
            </a:pPr>
            <a:r>
              <a:rPr lang="en-US" sz="165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Specialized scientists can operate as instruments.</a:t>
            </a:r>
            <a:endParaRPr lang="en-US" sz="1600" dirty="0"/>
          </a:p>
          <a:p>
            <a:pPr algn="l" indent="0" marL="0">
              <a:buNone/>
            </a:pPr>
            <a:r>
              <a:rPr lang="en-US" sz="165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Authority and provenance remain explicit.</a:t>
            </a:r>
            <a:endParaRPr lang="en-US" sz="1600" dirty="0"/>
          </a:p>
          <a:p>
            <a:pPr algn="l" indent="0" marL="0">
              <a:buNone/>
            </a:pPr>
            <a:r>
              <a:rPr lang="en-US" sz="165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Knowledge must not convert unilaterally into external action.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13232" y="4297680"/>
            <a:ext cx="1874520" cy="502920"/>
          </a:xfrm>
          <a:prstGeom prst="rect">
            <a:avLst/>
          </a:prstGeom>
          <a:solidFill>
            <a:srgbClr val="F7FB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GitHub V0.1.0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2587752" y="4553712"/>
            <a:ext cx="329184" cy="0"/>
          </a:xfrm>
          <a:prstGeom prst="line">
            <a:avLst/>
          </a:prstGeom>
          <a:noFill/>
          <a:ln w="17780">
            <a:solidFill>
              <a:srgbClr val="0B5ECB"/>
            </a:solidFill>
            <a:prstDash val="solid"/>
            <a:tailEnd type="triangle"/>
          </a:ln>
        </p:spPr>
      </p:sp>
      <p:sp>
        <p:nvSpPr>
          <p:cNvPr id="12" name="Text 10"/>
          <p:cNvSpPr/>
          <p:nvPr/>
        </p:nvSpPr>
        <p:spPr>
          <a:xfrm>
            <a:off x="3044952" y="4297680"/>
            <a:ext cx="1874520" cy="502920"/>
          </a:xfrm>
          <a:prstGeom prst="rect">
            <a:avLst/>
          </a:prstGeom>
          <a:solidFill>
            <a:srgbClr val="F7FB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Zenodo DOI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4919472" y="4553712"/>
            <a:ext cx="329184" cy="0"/>
          </a:xfrm>
          <a:prstGeom prst="line">
            <a:avLst/>
          </a:prstGeom>
          <a:noFill/>
          <a:ln w="17780">
            <a:solidFill>
              <a:srgbClr val="0B5ECB"/>
            </a:solidFill>
            <a:prstDash val="solid"/>
            <a:tailEnd type="triangle"/>
          </a:ln>
        </p:spPr>
      </p:sp>
      <p:sp>
        <p:nvSpPr>
          <p:cNvPr id="14" name="Text 12"/>
          <p:cNvSpPr/>
          <p:nvPr/>
        </p:nvSpPr>
        <p:spPr>
          <a:xfrm>
            <a:off x="5376672" y="4297680"/>
            <a:ext cx="1874520" cy="502920"/>
          </a:xfrm>
          <a:prstGeom prst="rect">
            <a:avLst/>
          </a:prstGeom>
          <a:solidFill>
            <a:srgbClr val="F7FB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EN/ES PDFs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7251192" y="4553712"/>
            <a:ext cx="329184" cy="0"/>
          </a:xfrm>
          <a:prstGeom prst="line">
            <a:avLst/>
          </a:prstGeom>
          <a:noFill/>
          <a:ln w="17780">
            <a:solidFill>
              <a:srgbClr val="0B5ECB"/>
            </a:solidFill>
            <a:prstDash val="solid"/>
            <a:tailEnd type="triangle"/>
          </a:ln>
        </p:spPr>
      </p:sp>
      <p:sp>
        <p:nvSpPr>
          <p:cNvPr id="16" name="Text 14"/>
          <p:cNvSpPr/>
          <p:nvPr/>
        </p:nvSpPr>
        <p:spPr>
          <a:xfrm>
            <a:off x="7708392" y="4297680"/>
            <a:ext cx="1874520" cy="502920"/>
          </a:xfrm>
          <a:prstGeom prst="rect">
            <a:avLst/>
          </a:prstGeom>
          <a:solidFill>
            <a:srgbClr val="F7FB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artifact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713232" y="5285232"/>
            <a:ext cx="9281160" cy="566928"/>
          </a:xfrm>
          <a:prstGeom prst="rect">
            <a:avLst/>
          </a:prstGeom>
          <a:solidFill>
            <a:srgbClr val="F0F8FF"/>
          </a:solidFill>
          <a:ln w="12700">
            <a:solidFill>
              <a:srgbClr val="B9D7F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evidence without exposing the proprietary VSL-ECP implementation.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502920" y="642823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to real-world systems · vehiclesystemslab.com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224528" y="6537960"/>
            <a:ext cx="4251960" cy="0"/>
          </a:xfrm>
          <a:prstGeom prst="line">
            <a:avLst/>
          </a:prstGeom>
          <a:noFill/>
          <a:ln w="12700">
            <a:solidFill>
              <a:srgbClr val="B9CDE1">
                <a:alpha val="55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49640" y="642823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IDEAS → SYSTEMS → IMPACT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VEHICLE Systems Lab · VSL-EFFECTBOUND-001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2920" y="557784"/>
            <a:ext cx="6400800" cy="0"/>
          </a:xfrm>
          <a:prstGeom prst="line">
            <a:avLst/>
          </a:prstGeom>
          <a:noFill/>
          <a:ln w="12700">
            <a:solidFill>
              <a:srgbClr val="0B5ECB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0" y="265176"/>
            <a:ext cx="4572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9006840" y="265176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071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VEHICLE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144000" y="566928"/>
            <a:ext cx="12618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SYSTEMS LAB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02920" y="841248"/>
            <a:ext cx="6355080" cy="10789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43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Autoridad ligada al efecto</a:t>
            </a:r>
            <a:endParaRPr lang="en-US" sz="4300" dirty="0"/>
          </a:p>
          <a:p>
            <a:pPr algn="l" indent="0" marL="0">
              <a:buNone/>
            </a:pPr>
            <a:r>
              <a:rPr lang="en-US" sz="43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sistemas agénticos</a:t>
            </a:r>
            <a:endParaRPr lang="en-US" sz="4300" dirty="0"/>
          </a:p>
        </p:txBody>
      </p:sp>
      <p:sp>
        <p:nvSpPr>
          <p:cNvPr id="8" name="Text 6"/>
          <p:cNvSpPr/>
          <p:nvPr/>
        </p:nvSpPr>
        <p:spPr>
          <a:xfrm>
            <a:off x="530352" y="1965960"/>
            <a:ext cx="704088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 invariante a la ruta, efectos externos y conocimiento posterior al efecto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30352" y="2487168"/>
            <a:ext cx="1993392" cy="347472"/>
          </a:xfrm>
          <a:prstGeom prst="rect">
            <a:avLst/>
          </a:prstGeom>
          <a:solidFill>
            <a:srgbClr val="EAF4FF"/>
          </a:solidFill>
          <a:ln w="12700">
            <a:solidFill>
              <a:srgbClr val="B9D7F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Publicado con DOI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48640" y="3054096"/>
            <a:ext cx="5257800" cy="53035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Marco matemático de caja negra para separar identidad, acceso, autoridad, ejecución, efecto externo y conocimiento posterior al efecto.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530352" y="4069080"/>
            <a:ext cx="4983480" cy="713232"/>
          </a:xfrm>
          <a:prstGeom prst="rect">
            <a:avLst/>
          </a:prstGeom>
          <a:solidFill>
            <a:srgbClr val="F7FB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pPr algn="ctr" indent="0" marL="0">
              <a:buNone/>
            </a:pPr>
            <a:r>
              <a:rPr lang="en-US" sz="3000" dirty="0">
                <a:solidFill>
                  <a:srgbClr val="071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≠ S ≠ A ≠ X ≠ E ≠ K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58368" y="5102352"/>
            <a:ext cx="3246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DOI 10.5281/zenodo.22820818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989320" y="2907792"/>
            <a:ext cx="713232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A9D2F7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4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
</a:t>
            </a:r>
            <a:pPr algn="ctr" indent="0" marL="0">
              <a:buNone/>
            </a:pPr>
            <a:r>
              <a:rPr lang="en-US" sz="124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Ident.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775704" y="3017520"/>
            <a:ext cx="713232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A9D2F7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4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
</a:t>
            </a:r>
            <a:pPr algn="ctr" indent="0" marL="0">
              <a:buNone/>
            </a:pPr>
            <a:r>
              <a:rPr lang="en-US" sz="124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Acceso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562088" y="2907792"/>
            <a:ext cx="713232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A9D2F7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4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
</a:t>
            </a:r>
            <a:pPr algn="ctr" indent="0" marL="0">
              <a:buNone/>
            </a:pPr>
            <a:r>
              <a:rPr lang="en-US" sz="124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Autor.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348472" y="3017520"/>
            <a:ext cx="713232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A9D2F7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4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
</a:t>
            </a:r>
            <a:pPr algn="ctr" indent="0" marL="0">
              <a:buNone/>
            </a:pPr>
            <a:r>
              <a:rPr lang="en-US" sz="124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Ejec.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134856" y="2907792"/>
            <a:ext cx="713232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A9D2F7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4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
</a:t>
            </a:r>
            <a:pPr algn="ctr" indent="0" marL="0">
              <a:buNone/>
            </a:pPr>
            <a:r>
              <a:rPr lang="en-US" sz="124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Efecto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9921240" y="3017520"/>
            <a:ext cx="713232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A9D2F7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4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
</a:t>
            </a:r>
            <a:pPr algn="ctr" indent="0" marL="0">
              <a:buNone/>
            </a:pPr>
            <a:r>
              <a:rPr lang="en-US" sz="124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Conoc.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693408" y="3529584"/>
            <a:ext cx="109728" cy="0"/>
          </a:xfrm>
          <a:prstGeom prst="line">
            <a:avLst/>
          </a:prstGeom>
          <a:noFill/>
          <a:ln w="13970">
            <a:solidFill>
              <a:srgbClr val="0B5ECB"/>
            </a:solidFill>
            <a:prstDash val="solid"/>
            <a:tailEnd type="triangle"/>
          </a:ln>
        </p:spPr>
      </p:sp>
      <p:sp>
        <p:nvSpPr>
          <p:cNvPr id="20" name="Shape 18"/>
          <p:cNvSpPr/>
          <p:nvPr/>
        </p:nvSpPr>
        <p:spPr>
          <a:xfrm>
            <a:off x="7479792" y="3639312"/>
            <a:ext cx="109728" cy="0"/>
          </a:xfrm>
          <a:prstGeom prst="line">
            <a:avLst/>
          </a:prstGeom>
          <a:noFill/>
          <a:ln w="13970">
            <a:solidFill>
              <a:srgbClr val="0B5ECB"/>
            </a:solidFill>
            <a:prstDash val="solid"/>
            <a:tailEnd type="triangle"/>
          </a:ln>
        </p:spPr>
      </p:sp>
      <p:sp>
        <p:nvSpPr>
          <p:cNvPr id="21" name="Shape 19"/>
          <p:cNvSpPr/>
          <p:nvPr/>
        </p:nvSpPr>
        <p:spPr>
          <a:xfrm>
            <a:off x="8266176" y="3529584"/>
            <a:ext cx="109728" cy="0"/>
          </a:xfrm>
          <a:prstGeom prst="line">
            <a:avLst/>
          </a:prstGeom>
          <a:noFill/>
          <a:ln w="13970">
            <a:solidFill>
              <a:srgbClr val="0B5ECB"/>
            </a:solidFill>
            <a:prstDash val="solid"/>
            <a:tailEnd type="triangle"/>
          </a:ln>
        </p:spPr>
      </p:sp>
      <p:sp>
        <p:nvSpPr>
          <p:cNvPr id="22" name="Shape 20"/>
          <p:cNvSpPr/>
          <p:nvPr/>
        </p:nvSpPr>
        <p:spPr>
          <a:xfrm>
            <a:off x="9052560" y="3639312"/>
            <a:ext cx="109728" cy="0"/>
          </a:xfrm>
          <a:prstGeom prst="line">
            <a:avLst/>
          </a:prstGeom>
          <a:noFill/>
          <a:ln w="13970">
            <a:solidFill>
              <a:srgbClr val="0B5ECB"/>
            </a:solidFill>
            <a:prstDash val="solid"/>
            <a:tailEnd type="triangle"/>
          </a:ln>
        </p:spPr>
      </p:sp>
      <p:sp>
        <p:nvSpPr>
          <p:cNvPr id="23" name="Shape 21"/>
          <p:cNvSpPr/>
          <p:nvPr/>
        </p:nvSpPr>
        <p:spPr>
          <a:xfrm>
            <a:off x="9838944" y="3529584"/>
            <a:ext cx="109728" cy="0"/>
          </a:xfrm>
          <a:prstGeom prst="line">
            <a:avLst/>
          </a:prstGeom>
          <a:noFill/>
          <a:ln w="13970">
            <a:solidFill>
              <a:srgbClr val="0B5ECB"/>
            </a:solidFill>
            <a:prstDash val="solid"/>
            <a:tailEnd type="triangle"/>
          </a:ln>
        </p:spPr>
      </p:sp>
      <p:sp>
        <p:nvSpPr>
          <p:cNvPr id="24" name="Text 22"/>
          <p:cNvSpPr/>
          <p:nvPr/>
        </p:nvSpPr>
        <p:spPr>
          <a:xfrm>
            <a:off x="10378440" y="4407408"/>
            <a:ext cx="1115568" cy="502920"/>
          </a:xfrm>
          <a:prstGeom prst="rect">
            <a:avLst/>
          </a:prstGeom>
          <a:solidFill>
            <a:srgbClr val="EAF4FF"/>
          </a:solidFill>
          <a:ln w="12700">
            <a:solidFill>
              <a:srgbClr val="B9D7F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EFECTO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OBSERVADO</a:t>
            </a:r>
            <a:endParaRPr lang="en-US" sz="1350" dirty="0"/>
          </a:p>
        </p:txBody>
      </p:sp>
      <p:sp>
        <p:nvSpPr>
          <p:cNvPr id="25" name="Text 23"/>
          <p:cNvSpPr/>
          <p:nvPr/>
        </p:nvSpPr>
        <p:spPr>
          <a:xfrm>
            <a:off x="502920" y="642823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Roberto Borda Milan · vehiclesystemslab.com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224528" y="6537960"/>
            <a:ext cx="4251960" cy="0"/>
          </a:xfrm>
          <a:prstGeom prst="line">
            <a:avLst/>
          </a:prstGeom>
          <a:noFill/>
          <a:ln w="12700">
            <a:solidFill>
              <a:srgbClr val="B9CDE1">
                <a:alpha val="5500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549640" y="642823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IDEAS → SISTEMAS → IMPACTO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VEHICLE Systems Lab · VSL-EFFECTBOUND-001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2920" y="557784"/>
            <a:ext cx="6400800" cy="0"/>
          </a:xfrm>
          <a:prstGeom prst="line">
            <a:avLst/>
          </a:prstGeom>
          <a:noFill/>
          <a:ln w="12700">
            <a:solidFill>
              <a:srgbClr val="0B5ECB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0" y="265176"/>
            <a:ext cx="4572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9006840" y="265176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071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VEHICLE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144000" y="566928"/>
            <a:ext cx="12618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SYSTEMS LAB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02920" y="868680"/>
            <a:ext cx="7680960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43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 qué importa este problema</a:t>
            </a:r>
            <a:endParaRPr lang="en-US" sz="4300" dirty="0"/>
          </a:p>
        </p:txBody>
      </p:sp>
      <p:sp>
        <p:nvSpPr>
          <p:cNvPr id="8" name="Text 6"/>
          <p:cNvSpPr/>
          <p:nvPr/>
        </p:nvSpPr>
        <p:spPr>
          <a:xfrm>
            <a:off x="530352" y="1591056"/>
            <a:ext cx="731520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Resultados iguales pueden surgir por rutas distintas; el acceso y la respuesta interna no bastan.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30352" y="2331720"/>
            <a:ext cx="2084832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2032" tIns="2032" rIns="2032" bIns="2032" rtlCol="0" anchor="ctr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Ruta cambiante
</a:t>
            </a:r>
            <a:pPr algn="l" indent="0" marL="0">
              <a:buNone/>
            </a:pPr>
            <a:r>
              <a:rPr lang="en-US" sz="170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agente puede cambiar herramientas o rutas buscando el mismo resultado.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2889504" y="2331720"/>
            <a:ext cx="2084832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2032" tIns="2032" rIns="2032" bIns="2032" rtlCol="0" anchor="ctr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Acceso ≠ autoridad
</a:t>
            </a:r>
            <a:pPr algn="l" indent="0" marL="0">
              <a:buNone/>
            </a:pPr>
            <a:r>
              <a:rPr lang="en-US" sz="170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Acceder a un recurso no autoriza automáticamente un efecto externo exacto.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248656" y="2331720"/>
            <a:ext cx="2084832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2032" tIns="2032" rIns="2032" bIns="2032" rtlCol="0" anchor="ctr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Respuesta ≠ realidad
</a:t>
            </a:r>
            <a:pPr algn="l" indent="0" marL="0">
              <a:buNone/>
            </a:pPr>
            <a:r>
              <a:rPr lang="en-US" sz="170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 respuesta de herramienta no prueba por sí sola lo ocurrido afuera.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613648" y="1444752"/>
            <a:ext cx="199339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2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Identidad (I)</a:t>
            </a:r>
            <a:endParaRPr lang="en-US" sz="1520" dirty="0"/>
          </a:p>
        </p:txBody>
      </p:sp>
      <p:sp>
        <p:nvSpPr>
          <p:cNvPr id="13" name="Shape 11"/>
          <p:cNvSpPr/>
          <p:nvPr/>
        </p:nvSpPr>
        <p:spPr>
          <a:xfrm>
            <a:off x="9610344" y="1810512"/>
            <a:ext cx="0" cy="128016"/>
          </a:xfrm>
          <a:prstGeom prst="line">
            <a:avLst/>
          </a:prstGeom>
          <a:noFill/>
          <a:ln w="15240">
            <a:solidFill>
              <a:srgbClr val="0B5ECB"/>
            </a:solidFill>
            <a:prstDash val="solid"/>
            <a:tailEnd type="triangle"/>
          </a:ln>
        </p:spPr>
      </p:sp>
      <p:sp>
        <p:nvSpPr>
          <p:cNvPr id="14" name="Text 12"/>
          <p:cNvSpPr/>
          <p:nvPr/>
        </p:nvSpPr>
        <p:spPr>
          <a:xfrm>
            <a:off x="8613648" y="1993392"/>
            <a:ext cx="199339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2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Acceso (S)</a:t>
            </a:r>
            <a:endParaRPr lang="en-US" sz="1520" dirty="0"/>
          </a:p>
        </p:txBody>
      </p:sp>
      <p:sp>
        <p:nvSpPr>
          <p:cNvPr id="15" name="Shape 13"/>
          <p:cNvSpPr/>
          <p:nvPr/>
        </p:nvSpPr>
        <p:spPr>
          <a:xfrm>
            <a:off x="9610344" y="2359152"/>
            <a:ext cx="0" cy="128016"/>
          </a:xfrm>
          <a:prstGeom prst="line">
            <a:avLst/>
          </a:prstGeom>
          <a:noFill/>
          <a:ln w="15240">
            <a:solidFill>
              <a:srgbClr val="0B5ECB"/>
            </a:solidFill>
            <a:prstDash val="solid"/>
            <a:tailEnd type="triangle"/>
          </a:ln>
        </p:spPr>
      </p:sp>
      <p:sp>
        <p:nvSpPr>
          <p:cNvPr id="16" name="Text 14"/>
          <p:cNvSpPr/>
          <p:nvPr/>
        </p:nvSpPr>
        <p:spPr>
          <a:xfrm>
            <a:off x="8613648" y="2542032"/>
            <a:ext cx="199339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2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Autoridad (A)</a:t>
            </a:r>
            <a:endParaRPr lang="en-US" sz="1520" dirty="0"/>
          </a:p>
        </p:txBody>
      </p:sp>
      <p:sp>
        <p:nvSpPr>
          <p:cNvPr id="17" name="Shape 15"/>
          <p:cNvSpPr/>
          <p:nvPr/>
        </p:nvSpPr>
        <p:spPr>
          <a:xfrm>
            <a:off x="9610344" y="2907792"/>
            <a:ext cx="0" cy="128016"/>
          </a:xfrm>
          <a:prstGeom prst="line">
            <a:avLst/>
          </a:prstGeom>
          <a:noFill/>
          <a:ln w="15240">
            <a:solidFill>
              <a:srgbClr val="0B5ECB"/>
            </a:solidFill>
            <a:prstDash val="solid"/>
            <a:tailEnd type="triangle"/>
          </a:ln>
        </p:spPr>
      </p:sp>
      <p:sp>
        <p:nvSpPr>
          <p:cNvPr id="18" name="Text 16"/>
          <p:cNvSpPr/>
          <p:nvPr/>
        </p:nvSpPr>
        <p:spPr>
          <a:xfrm>
            <a:off x="8613648" y="3090672"/>
            <a:ext cx="199339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2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Ejecución (X)</a:t>
            </a:r>
            <a:endParaRPr lang="en-US" sz="1520" dirty="0"/>
          </a:p>
        </p:txBody>
      </p:sp>
      <p:sp>
        <p:nvSpPr>
          <p:cNvPr id="19" name="Shape 17"/>
          <p:cNvSpPr/>
          <p:nvPr/>
        </p:nvSpPr>
        <p:spPr>
          <a:xfrm>
            <a:off x="9610344" y="3456432"/>
            <a:ext cx="0" cy="128016"/>
          </a:xfrm>
          <a:prstGeom prst="line">
            <a:avLst/>
          </a:prstGeom>
          <a:noFill/>
          <a:ln w="15240">
            <a:solidFill>
              <a:srgbClr val="0B5ECB"/>
            </a:solidFill>
            <a:prstDash val="solid"/>
            <a:tailEnd type="triangle"/>
          </a:ln>
        </p:spPr>
      </p:sp>
      <p:sp>
        <p:nvSpPr>
          <p:cNvPr id="20" name="Text 18"/>
          <p:cNvSpPr/>
          <p:nvPr/>
        </p:nvSpPr>
        <p:spPr>
          <a:xfrm>
            <a:off x="8613648" y="3639312"/>
            <a:ext cx="199339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20" b="1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Efecto externo (E)</a:t>
            </a:r>
            <a:endParaRPr lang="en-US" sz="1520" dirty="0"/>
          </a:p>
        </p:txBody>
      </p:sp>
      <p:sp>
        <p:nvSpPr>
          <p:cNvPr id="21" name="Shape 19"/>
          <p:cNvSpPr/>
          <p:nvPr/>
        </p:nvSpPr>
        <p:spPr>
          <a:xfrm>
            <a:off x="9610344" y="4005072"/>
            <a:ext cx="0" cy="128016"/>
          </a:xfrm>
          <a:prstGeom prst="line">
            <a:avLst/>
          </a:prstGeom>
          <a:noFill/>
          <a:ln w="15240">
            <a:solidFill>
              <a:srgbClr val="0B5ECB"/>
            </a:solidFill>
            <a:prstDash val="solid"/>
            <a:tailEnd type="triangle"/>
          </a:ln>
        </p:spPr>
      </p:sp>
      <p:sp>
        <p:nvSpPr>
          <p:cNvPr id="22" name="Text 20"/>
          <p:cNvSpPr/>
          <p:nvPr/>
        </p:nvSpPr>
        <p:spPr>
          <a:xfrm>
            <a:off x="8613648" y="4187952"/>
            <a:ext cx="199339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2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Conocimiento (K)</a:t>
            </a:r>
            <a:endParaRPr lang="en-US" sz="1520" dirty="0"/>
          </a:p>
        </p:txBody>
      </p:sp>
      <p:sp>
        <p:nvSpPr>
          <p:cNvPr id="23" name="Text 21"/>
          <p:cNvSpPr/>
          <p:nvPr/>
        </p:nvSpPr>
        <p:spPr>
          <a:xfrm>
            <a:off x="530352" y="4846320"/>
            <a:ext cx="7178040" cy="548640"/>
          </a:xfrm>
          <a:prstGeom prst="rect">
            <a:avLst/>
          </a:prstGeom>
          <a:solidFill>
            <a:srgbClr val="F0F8FF"/>
          </a:solidFill>
          <a:ln w="12700">
            <a:solidFill>
              <a:srgbClr val="B9D7F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Tesis central: la autoridad debe permanecer ligada al efecto externo, no solo a la ruta.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502920" y="642823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Autoridad ligada al efecto · vehiclesystemslab.com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224528" y="6537960"/>
            <a:ext cx="4251960" cy="0"/>
          </a:xfrm>
          <a:prstGeom prst="line">
            <a:avLst/>
          </a:prstGeom>
          <a:noFill/>
          <a:ln w="12700">
            <a:solidFill>
              <a:srgbClr val="B9CDE1">
                <a:alpha val="5500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549640" y="642823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IDEAS → SISTEMAS → IMPACTO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VEHICLE Systems Lab · VSL-EFFECTBOUND-001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2920" y="557784"/>
            <a:ext cx="6400800" cy="0"/>
          </a:xfrm>
          <a:prstGeom prst="line">
            <a:avLst/>
          </a:prstGeom>
          <a:noFill/>
          <a:ln w="12700">
            <a:solidFill>
              <a:srgbClr val="0B5ECB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0" y="265176"/>
            <a:ext cx="4572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9006840" y="265176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071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VEHICLE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144000" y="566928"/>
            <a:ext cx="12618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SYSTEMS LAB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02920" y="868680"/>
            <a:ext cx="7315200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43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Separación formal</a:t>
            </a:r>
            <a:endParaRPr lang="en-US" sz="4300" dirty="0"/>
          </a:p>
        </p:txBody>
      </p:sp>
      <p:sp>
        <p:nvSpPr>
          <p:cNvPr id="8" name="Text 6"/>
          <p:cNvSpPr/>
          <p:nvPr/>
        </p:nvSpPr>
        <p:spPr>
          <a:xfrm>
            <a:off x="530352" y="1591056"/>
            <a:ext cx="749808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estados no deben colapsarse unos en otros.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66928" y="2139696"/>
            <a:ext cx="5074920" cy="749808"/>
          </a:xfrm>
          <a:prstGeom prst="rect">
            <a:avLst/>
          </a:prstGeom>
          <a:solidFill>
            <a:srgbClr val="F7FB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8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SEPARACIÓN CONTROL - EFECTO - CONOCIMIENTO
</a:t>
            </a:r>
            <a:pPr algn="ctr" indent="0" marL="0">
              <a:buNone/>
            </a:pPr>
            <a:r>
              <a:rPr lang="en-US" sz="3000" dirty="0">
                <a:solidFill>
                  <a:srgbClr val="071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 ≠ A ≠ X ≠ E ≠ 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897880" y="2139696"/>
            <a:ext cx="5074920" cy="749808"/>
          </a:xfrm>
          <a:prstGeom prst="rect">
            <a:avLst/>
          </a:prstGeom>
          <a:solidFill>
            <a:srgbClr val="F7FB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8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CICLO DE VIDA COMPLETO DEL AGENTE
</a:t>
            </a:r>
            <a:pPr algn="ctr" indent="0" marL="0">
              <a:buNone/>
            </a:pPr>
            <a:r>
              <a:rPr lang="en-US" sz="3000" dirty="0">
                <a:solidFill>
                  <a:srgbClr val="071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≠ S ≠ A ≠ X ≠ E ≠ K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66928" y="3310128"/>
            <a:ext cx="1298448" cy="1353312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6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
</a:t>
            </a:r>
            <a:pPr algn="ctr" indent="0" marL="0">
              <a:buNone/>
            </a:pPr>
            <a:r>
              <a:rPr lang="en-US" sz="138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Capacidad
</a:t>
            </a:r>
            <a:pPr algn="ctr" indent="0" marL="0">
              <a:buNone/>
            </a:pPr>
            <a:r>
              <a:rPr lang="en-US" sz="128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puede proponer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2075688" y="3310128"/>
            <a:ext cx="1298448" cy="1353312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6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
</a:t>
            </a:r>
            <a:pPr algn="ctr" indent="0" marL="0">
              <a:buNone/>
            </a:pPr>
            <a:r>
              <a:rPr lang="en-US" sz="138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Identidad
</a:t>
            </a:r>
            <a:pPr algn="ctr" indent="0" marL="0">
              <a:buNone/>
            </a:pPr>
            <a:r>
              <a:rPr lang="en-US" sz="128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autenticado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84448" y="3310128"/>
            <a:ext cx="1298448" cy="1353312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6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
</a:t>
            </a:r>
            <a:pPr algn="ctr" indent="0" marL="0">
              <a:buNone/>
            </a:pPr>
            <a:r>
              <a:rPr lang="en-US" sz="138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Acceso
</a:t>
            </a:r>
            <a:pPr algn="ctr" indent="0" marL="0">
              <a:buNone/>
            </a:pPr>
            <a:r>
              <a:rPr lang="en-US" sz="128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herramienta alcanzable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093208" y="3310128"/>
            <a:ext cx="1298448" cy="1353312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6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
</a:t>
            </a:r>
            <a:pPr algn="ctr" indent="0" marL="0">
              <a:buNone/>
            </a:pPr>
            <a:r>
              <a:rPr lang="en-US" sz="138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Autoridad
</a:t>
            </a:r>
            <a:pPr algn="ctr" indent="0" marL="0">
              <a:buNone/>
            </a:pPr>
            <a:r>
              <a:rPr lang="en-US" sz="128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efecto autorizado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601968" y="3310128"/>
            <a:ext cx="1298448" cy="1353312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6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
</a:t>
            </a:r>
            <a:pPr algn="ctr" indent="0" marL="0">
              <a:buNone/>
            </a:pPr>
            <a:r>
              <a:rPr lang="en-US" sz="138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Ejecución
</a:t>
            </a:r>
            <a:pPr algn="ctr" indent="0" marL="0">
              <a:buNone/>
            </a:pPr>
            <a:r>
              <a:rPr lang="en-US" sz="128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intento real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110728" y="3310128"/>
            <a:ext cx="1298448" cy="1353312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6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
</a:t>
            </a:r>
            <a:pPr algn="ctr" indent="0" marL="0">
              <a:buNone/>
            </a:pPr>
            <a:r>
              <a:rPr lang="en-US" sz="138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Efecto externo
</a:t>
            </a:r>
            <a:pPr algn="ctr" indent="0" marL="0">
              <a:buNone/>
            </a:pPr>
            <a:r>
              <a:rPr lang="en-US" sz="128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ocurrió afuera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619488" y="3310128"/>
            <a:ext cx="1298448" cy="1353312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6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
</a:t>
            </a:r>
            <a:pPr algn="ctr" indent="0" marL="0">
              <a:buNone/>
            </a:pPr>
            <a:r>
              <a:rPr lang="en-US" sz="138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Conocimiento
</a:t>
            </a:r>
            <a:pPr algn="ctr" indent="0" marL="0">
              <a:buNone/>
            </a:pPr>
            <a:r>
              <a:rPr lang="en-US" sz="128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demostrable después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17320" y="5230368"/>
            <a:ext cx="8321040" cy="457200"/>
          </a:xfrm>
          <a:prstGeom prst="rect">
            <a:avLst/>
          </a:prstGeom>
          <a:solidFill>
            <a:srgbClr val="F0F8FF"/>
          </a:solidFill>
          <a:ln w="12700">
            <a:solidFill>
              <a:srgbClr val="B9D7F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8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identidad semántica: identidad, acceso, autoridad, ejecución, efecto y conocimiento son estados distintos.</a:t>
            </a:r>
            <a:endParaRPr lang="en-US" sz="1580" dirty="0"/>
          </a:p>
        </p:txBody>
      </p:sp>
      <p:sp>
        <p:nvSpPr>
          <p:cNvPr id="19" name="Text 17"/>
          <p:cNvSpPr/>
          <p:nvPr/>
        </p:nvSpPr>
        <p:spPr>
          <a:xfrm>
            <a:off x="502920" y="642823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Marco matemático · vehiclesystemslab.com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224528" y="6537960"/>
            <a:ext cx="4251960" cy="0"/>
          </a:xfrm>
          <a:prstGeom prst="line">
            <a:avLst/>
          </a:prstGeom>
          <a:noFill/>
          <a:ln w="12700">
            <a:solidFill>
              <a:srgbClr val="B9CDE1">
                <a:alpha val="5500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549640" y="642823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IDEAS → SISTEMAS → IMPACTO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VEHICLE Systems Lab · VSL-EFFECTBOUND-001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2920" y="557784"/>
            <a:ext cx="6400800" cy="0"/>
          </a:xfrm>
          <a:prstGeom prst="line">
            <a:avLst/>
          </a:prstGeom>
          <a:noFill/>
          <a:ln w="12700">
            <a:solidFill>
              <a:srgbClr val="0B5ECB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0" y="265176"/>
            <a:ext cx="4572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9006840" y="265176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071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VEHICLE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144000" y="566928"/>
            <a:ext cx="12618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SYSTEMS LAB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02920" y="868680"/>
            <a:ext cx="8046720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43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Experimentos deterministas</a:t>
            </a:r>
            <a:endParaRPr lang="en-US" sz="4300" dirty="0"/>
          </a:p>
        </p:txBody>
      </p:sp>
      <p:sp>
        <p:nvSpPr>
          <p:cNvPr id="8" name="Text 6"/>
          <p:cNvSpPr/>
          <p:nvPr/>
        </p:nvSpPr>
        <p:spPr>
          <a:xfrm>
            <a:off x="530352" y="1591056"/>
            <a:ext cx="804672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Cuatro pruebas focalizadas sobre autoridad, efectos e invariancia.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66928" y="2331720"/>
            <a:ext cx="507492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2032" tIns="2032" rIns="2032" bIns="2032" rtlCol="0" anchor="ctr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· Acceso vs autoridad
</a:t>
            </a:r>
            <a:pPr algn="l" indent="0" marL="0">
              <a:buNone/>
            </a:pPr>
            <a:r>
              <a:rPr lang="en-US" sz="155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Acceso frente a clasificación basada en efecto.
</a:t>
            </a:r>
            <a:pPr algn="l" indent="0" marL="0">
              <a:buNone/>
            </a:pPr>
            <a:r>
              <a:rPr lang="en-US" sz="155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Resultado: 3 falsas autorizaciones / 12 estados vs 0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989320" y="2331720"/>
            <a:ext cx="507492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2032" tIns="2032" rIns="2032" bIns="2032" rtlCol="0" anchor="ctr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 · Invariancia de ruta
</a:t>
            </a:r>
            <a:pPr algn="l" indent="0" marL="0">
              <a:buNone/>
            </a:pPr>
            <a:r>
              <a:rPr lang="en-US" sz="155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ruta cambia; el efecto abstracto permanece igual.
</a:t>
            </a:r>
            <a:pPr algn="l" indent="0" marL="0">
              <a:buNone/>
            </a:pPr>
            <a:r>
              <a:rPr lang="en-US" sz="155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Resultado: 32 pares de ruta inconsistentes / 48 vs 0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66928" y="3822192"/>
            <a:ext cx="507492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2032" tIns="2032" rIns="2032" bIns="2032" rtlCol="0" anchor="ctr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· Pistas vs contratos
</a:t>
            </a:r>
            <a:pPr algn="l" indent="0" marL="0">
              <a:buNone/>
            </a:pPr>
            <a:r>
              <a:rPr lang="en-US" sz="155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 pistas descriptivas no son contratos duros.
</a:t>
            </a:r>
            <a:pPr algn="l" indent="0" marL="0">
              <a:buNone/>
            </a:pPr>
            <a:r>
              <a:rPr lang="en-US" sz="155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Resultado: 4 errores / 8 estados vs 0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989320" y="3822192"/>
            <a:ext cx="507492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2032" tIns="2032" rIns="2032" bIns="2032" rtlCol="0" anchor="ctr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 · Respuesta vs efecto
</a:t>
            </a:r>
            <a:pPr algn="l" indent="0" marL="0">
              <a:buNone/>
            </a:pPr>
            <a:r>
              <a:rPr lang="en-US" sz="155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respuesta se separa del efecto observado.
</a:t>
            </a:r>
            <a:pPr algn="l" indent="0" marL="0">
              <a:buNone/>
            </a:pPr>
            <a:r>
              <a:rPr lang="en-US" sz="155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Resultado: 6 errores / 8 estados vs 0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66928" y="5376672"/>
            <a:ext cx="9930384" cy="420624"/>
          </a:xfrm>
          <a:prstGeom prst="rect">
            <a:avLst/>
          </a:prstGeom>
          <a:solidFill>
            <a:srgbClr val="F0F8FF"/>
          </a:solidFill>
          <a:ln w="12700">
            <a:solidFill>
              <a:srgbClr val="B9D7F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8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Contraejemplos constructivos en espacios sintéticos pequeños. No es una tasa de fallos de proveedores.</a:t>
            </a:r>
            <a:endParaRPr lang="en-US" sz="1580" dirty="0"/>
          </a:p>
        </p:txBody>
      </p:sp>
      <p:sp>
        <p:nvSpPr>
          <p:cNvPr id="14" name="Text 12"/>
          <p:cNvSpPr/>
          <p:nvPr/>
        </p:nvSpPr>
        <p:spPr>
          <a:xfrm>
            <a:off x="502920" y="642823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Evidencia experimental · vehiclesystemslab.com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224528" y="6537960"/>
            <a:ext cx="4251960" cy="0"/>
          </a:xfrm>
          <a:prstGeom prst="line">
            <a:avLst/>
          </a:prstGeom>
          <a:noFill/>
          <a:ln w="12700">
            <a:solidFill>
              <a:srgbClr val="B9CDE1">
                <a:alpha val="55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549640" y="642823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IDEAS → SISTEMAS → IMPACTO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VEHICLE Systems Lab · VSL-EFFECTBOUND-001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2920" y="557784"/>
            <a:ext cx="6400800" cy="0"/>
          </a:xfrm>
          <a:prstGeom prst="line">
            <a:avLst/>
          </a:prstGeom>
          <a:noFill/>
          <a:ln w="12700">
            <a:solidFill>
              <a:srgbClr val="0B5ECB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0" y="265176"/>
            <a:ext cx="4572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9006840" y="265176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071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VEHICLE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144000" y="566928"/>
            <a:ext cx="12618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SYSTEMS LAB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02920" y="868680"/>
            <a:ext cx="7498080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43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 qué importa para VSL</a:t>
            </a:r>
            <a:endParaRPr lang="en-US" sz="4300" dirty="0"/>
          </a:p>
        </p:txBody>
      </p:sp>
      <p:sp>
        <p:nvSpPr>
          <p:cNvPr id="8" name="Text 6"/>
          <p:cNvSpPr/>
          <p:nvPr/>
        </p:nvSpPr>
        <p:spPr>
          <a:xfrm>
            <a:off x="530352" y="1920240"/>
            <a:ext cx="5074920" cy="1874520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2032" tIns="2032" rIns="2032" bIns="2032" rtlCol="0" anchor="ctr">
            <a:normAutofit/>
          </a:bodyPr>
          <a:lstStyle/>
          <a:p>
            <a:pPr algn="l" indent="0" marL="0">
              <a:buNone/>
            </a:pPr>
            <a:r>
              <a:rPr lang="en-US" sz="22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ECP / SUPRA / control multiagente
</a:t>
            </a:r>
            <a:pPr algn="l" indent="0" marL="0">
              <a:buNone/>
            </a:pPr>
            <a:r>
              <a:rPr lang="en-US" sz="165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Separar propuesta, autoridad, ejecución y efecto observado.</a:t>
            </a:r>
            <a:endParaRPr lang="en-US" sz="1600" dirty="0"/>
          </a:p>
          <a:p>
            <a:pPr algn="l" indent="0" marL="0">
              <a:buNone/>
            </a:pPr>
            <a:r>
              <a:rPr lang="en-US" sz="165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Preservar provenance y control auditable.</a:t>
            </a:r>
            <a:endParaRPr lang="en-US" sz="1600" dirty="0"/>
          </a:p>
          <a:p>
            <a:pPr algn="l" indent="0" marL="0">
              <a:buNone/>
            </a:pPr>
            <a:r>
              <a:rPr lang="en-US" sz="165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Clave para sistemas físicos y regulados.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870448" y="1920240"/>
            <a:ext cx="5074920" cy="1874520"/>
          </a:xfrm>
          <a:prstGeom prst="rect">
            <a:avLst/>
          </a:prstGeom>
          <a:solidFill>
            <a:srgbClr val="FFFF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2032" tIns="2032" rIns="2032" bIns="2032" rtlCol="0" anchor="ctr">
            <a:normAutofit/>
          </a:bodyPr>
          <a:lstStyle/>
          <a:p>
            <a:pPr algn="l" indent="0" marL="0">
              <a:buNone/>
            </a:pPr>
            <a:r>
              <a:rPr lang="en-US" sz="2200" dirty="0">
                <a:solidFill>
                  <a:srgbClr val="0716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NIRVANA-BORDA / sistemas científicos
</a:t>
            </a:r>
            <a:pPr algn="l" indent="0" marL="0">
              <a:buNone/>
            </a:pPr>
            <a:r>
              <a:rPr lang="en-US" sz="165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Científicos especializados pueden operar como instrumentos.</a:t>
            </a:r>
            <a:endParaRPr lang="en-US" sz="1600" dirty="0"/>
          </a:p>
          <a:p>
            <a:pPr algn="l" indent="0" marL="0">
              <a:buNone/>
            </a:pPr>
            <a:r>
              <a:rPr lang="en-US" sz="165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Autoridad y provenance permanecen explícitas.</a:t>
            </a:r>
            <a:endParaRPr lang="en-US" sz="1600" dirty="0"/>
          </a:p>
          <a:p>
            <a:pPr algn="l" indent="0" marL="0">
              <a:buNone/>
            </a:pPr>
            <a:r>
              <a:rPr lang="en-US" sz="1650" dirty="0">
                <a:solidFill>
                  <a:srgbClr val="1F3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conocimiento no debe convertirse unilateralmente en acción externa.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13232" y="4297680"/>
            <a:ext cx="1874520" cy="502920"/>
          </a:xfrm>
          <a:prstGeom prst="rect">
            <a:avLst/>
          </a:prstGeom>
          <a:solidFill>
            <a:srgbClr val="F7FB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GitHub V0.1.0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2587752" y="4553712"/>
            <a:ext cx="329184" cy="0"/>
          </a:xfrm>
          <a:prstGeom prst="line">
            <a:avLst/>
          </a:prstGeom>
          <a:noFill/>
          <a:ln w="17780">
            <a:solidFill>
              <a:srgbClr val="0B5ECB"/>
            </a:solidFill>
            <a:prstDash val="solid"/>
            <a:tailEnd type="triangle"/>
          </a:ln>
        </p:spPr>
      </p:sp>
      <p:sp>
        <p:nvSpPr>
          <p:cNvPr id="12" name="Text 10"/>
          <p:cNvSpPr/>
          <p:nvPr/>
        </p:nvSpPr>
        <p:spPr>
          <a:xfrm>
            <a:off x="3044952" y="4297680"/>
            <a:ext cx="1874520" cy="502920"/>
          </a:xfrm>
          <a:prstGeom prst="rect">
            <a:avLst/>
          </a:prstGeom>
          <a:solidFill>
            <a:srgbClr val="F7FB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DOI Zenodo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4919472" y="4553712"/>
            <a:ext cx="329184" cy="0"/>
          </a:xfrm>
          <a:prstGeom prst="line">
            <a:avLst/>
          </a:prstGeom>
          <a:noFill/>
          <a:ln w="17780">
            <a:solidFill>
              <a:srgbClr val="0B5ECB"/>
            </a:solidFill>
            <a:prstDash val="solid"/>
            <a:tailEnd type="triangle"/>
          </a:ln>
        </p:spPr>
      </p:sp>
      <p:sp>
        <p:nvSpPr>
          <p:cNvPr id="14" name="Text 12"/>
          <p:cNvSpPr/>
          <p:nvPr/>
        </p:nvSpPr>
        <p:spPr>
          <a:xfrm>
            <a:off x="5376672" y="4297680"/>
            <a:ext cx="1874520" cy="502920"/>
          </a:xfrm>
          <a:prstGeom prst="rect">
            <a:avLst/>
          </a:prstGeom>
          <a:solidFill>
            <a:srgbClr val="F7FB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PDF EN/ES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7251192" y="4553712"/>
            <a:ext cx="329184" cy="0"/>
          </a:xfrm>
          <a:prstGeom prst="line">
            <a:avLst/>
          </a:prstGeom>
          <a:noFill/>
          <a:ln w="17780">
            <a:solidFill>
              <a:srgbClr val="0B5ECB"/>
            </a:solidFill>
            <a:prstDash val="solid"/>
            <a:tailEnd type="triangle"/>
          </a:ln>
        </p:spPr>
      </p:sp>
      <p:sp>
        <p:nvSpPr>
          <p:cNvPr id="16" name="Text 14"/>
          <p:cNvSpPr/>
          <p:nvPr/>
        </p:nvSpPr>
        <p:spPr>
          <a:xfrm>
            <a:off x="7708392" y="4297680"/>
            <a:ext cx="1874520" cy="502920"/>
          </a:xfrm>
          <a:prstGeom prst="rect">
            <a:avLst/>
          </a:prstGeom>
          <a:solidFill>
            <a:srgbClr val="F7FBFF"/>
          </a:solidFill>
          <a:ln w="12700">
            <a:solidFill>
              <a:srgbClr val="B9D7F3"/>
            </a:solidFill>
          </a:ln>
          <a:effectLst>
            <a:outerShdw sx="100000" sy="100000" kx="0" ky="0" algn="bl" rotWithShape="0" blurRad="15240" dist="7620" dir="2700000">
              <a:srgbClr val="000000">
                <a:alpha val="7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Artefacto público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713232" y="5285232"/>
            <a:ext cx="9281160" cy="566928"/>
          </a:xfrm>
          <a:prstGeom prst="rect">
            <a:avLst/>
          </a:prstGeom>
          <a:solidFill>
            <a:srgbClr val="F0F8FF"/>
          </a:solidFill>
          <a:ln w="12700">
            <a:solidFill>
              <a:srgbClr val="B9D7F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0B5E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Evidencia pública sin exponer la implementación propietaria VSL-ECP.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502920" y="6428232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la investigación a sistemas reales · vehiclesystemslab.com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224528" y="6537960"/>
            <a:ext cx="4251960" cy="0"/>
          </a:xfrm>
          <a:prstGeom prst="line">
            <a:avLst/>
          </a:prstGeom>
          <a:noFill/>
          <a:ln w="12700">
            <a:solidFill>
              <a:srgbClr val="B9CDE1">
                <a:alpha val="55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49640" y="6428232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657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IDEAS → SISTEMAS → IMPACTO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VEHICLE Systems Lab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Effect-Bound Authority in Agentic Systems</dc:title>
  <dc:subject>VSL-EFFECTBOUND-001 Visual Research Deck - Legibility Fix</dc:subject>
  <dc:creator>VEHICLE Systems Lab</dc:creator>
  <cp:lastModifiedBy>VEHICLE Systems Lab</cp:lastModifiedBy>
  <cp:revision>1</cp:revision>
  <dcterms:created xsi:type="dcterms:W3CDTF">2026-09-18T04:57:10Z</dcterms:created>
  <dcterms:modified xsi:type="dcterms:W3CDTF">2026-09-18T04:57:10Z</dcterms:modified>
</cp:coreProperties>
</file>