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public page draft supplied by VSL: doctrine and LIVE scope.,Budget and support ask from VSL-HIVE Support Prospectus v0.1 and v0.2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[Sources],Source change/event/anomaly/public alarm separation from VSL-HIVE public text and prospectus.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Deck v0.1: bounded resident path and validated failure/replay property.,Project logs supplied by VSL for LIVE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[Sources],X Help automation rules: automated posts based on outside information are allowed if authorized; non-API automation, spam, duplicative posts, trending manipulation and unsolicited automated replies are restricted/prohibited.,X API pricing docs: credit-based pay-per-usage and spending limits.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Prospectus v0.2 public language policy.,X Help automation rules on spam, trends, duplicative automation and unsolicited mentions/replies.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public page draft and VSL design rules supplied by Chef.,VSL-HIVE Support Prospectus v0.2 subpage requirements.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[Sources],Budget is VSL planning model, not external market data.,Final spending requires vendor quotes, legal review, procurement and current API pricing.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Prospectus v0.2 detailed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Prospectus v0.2 financial controls.,X API pricing docs: spending limits and usage monitoring.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Prospectus v0.2 12-month execution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Prospectus v0.2 risk register.,X Help automation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Support Prospectus v0.2 support ask and reporting approach.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[Sources],VSL-HIVE public page draft: what HIVE does not claim.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[Sources],VSL public contact and DOI supplied by VSL.,X automation remains disconnected until publisher gate passes.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5836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VSL-HIVE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12648" y="1216152"/>
            <a:ext cx="4572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F5B66"/>
                </a:solidFill>
              </a:rPr>
              <a:t>Distributed evidence intelligence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12648" y="1874520"/>
            <a:ext cx="5669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5B93"/>
                </a:solidFill>
              </a:rPr>
              <a:t>Disposable agents. Persistent evidence.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12648" y="235915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933"/>
                </a:solidFill>
              </a:rPr>
              <a:t>Support ask: US$750,000 / 12-month runway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6492240" y="987552"/>
            <a:ext cx="1143000" cy="749808"/>
          </a:xfrm>
          <a:prstGeom prst="roundRect">
            <a:avLst>
              <a:gd name="adj" fmla="val 6098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65392" y="1069848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Observer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JMA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8001000" y="987552"/>
            <a:ext cx="1143000" cy="749808"/>
          </a:xfrm>
          <a:prstGeom prst="roundRect">
            <a:avLst>
              <a:gd name="adj" fmla="val 6098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074152" y="1069848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Bee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Sleep/Wake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9509760" y="987552"/>
            <a:ext cx="1143000" cy="749808"/>
          </a:xfrm>
          <a:prstGeom prst="roundRect">
            <a:avLst>
              <a:gd name="adj" fmla="val 6098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582912" y="1069848"/>
            <a:ext cx="9966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CORE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Receipt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7635240" y="1353312"/>
            <a:ext cx="36576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9144000" y="1353312"/>
            <a:ext cx="36576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6784848" y="2834640"/>
            <a:ext cx="3383280" cy="2011680"/>
          </a:xfrm>
          <a:prstGeom prst="arc">
            <a:avLst/>
          </a:prstGeom>
          <a:noFill/>
          <a:ln w="25400">
            <a:solidFill>
              <a:srgbClr val="0B5B93">
                <a:alpha val="80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03720" y="324612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Observe broadly.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Wake selectively.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Preserve what was learned.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problem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Planet-scale signals are noisy; agents should not be permanently awake.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Text 3"/>
          <p:cNvSpPr/>
          <p:nvPr/>
        </p:nvSpPr>
        <p:spPr>
          <a:xfrm>
            <a:off x="594360" y="1143000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F2933"/>
                </a:solidFill>
              </a:rPr>
              <a:t>The world produces official source changes continuously. A source change is evidence, not automatically an event, anomaly, or public alarm.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22960" y="2816352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EAF4FA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0779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SOURCE_CHANGED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3429000" y="2816352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290779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EVENT</a:t>
            </a:r>
            <a:endParaRPr lang="en-US" sz="840" dirty="0"/>
          </a:p>
        </p:txBody>
      </p:sp>
      <p:sp>
        <p:nvSpPr>
          <p:cNvPr id="10" name="Shape 8"/>
          <p:cNvSpPr/>
          <p:nvPr/>
        </p:nvSpPr>
        <p:spPr>
          <a:xfrm>
            <a:off x="6035040" y="2816352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80760" y="290779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ANOMALY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8641080" y="2816352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0" y="290779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PUBLIC ALARM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2468880" y="3154680"/>
            <a:ext cx="96012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5074920" y="3154680"/>
            <a:ext cx="96012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7680960" y="3154680"/>
            <a:ext cx="96012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7" name="Text 15"/>
          <p:cNvSpPr/>
          <p:nvPr/>
        </p:nvSpPr>
        <p:spPr>
          <a:xfrm>
            <a:off x="1097280" y="4663440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B5B93"/>
                </a:solidFill>
              </a:rPr>
              <a:t>HIVE separates these concepts so automation does not accidentally turn evidence into authority.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live now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A bounded resident path: JMA -&gt; Observer -&gt; Inbox -&gt; Bee -&gt; CORE.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1737360" y="2057400"/>
            <a:ext cx="621792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3438144" y="2057400"/>
            <a:ext cx="630936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7" name="Shape 5"/>
          <p:cNvSpPr/>
          <p:nvPr/>
        </p:nvSpPr>
        <p:spPr>
          <a:xfrm>
            <a:off x="5148072" y="2057400"/>
            <a:ext cx="630936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6858000" y="2057400"/>
            <a:ext cx="621792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8558784" y="2057400"/>
            <a:ext cx="630936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658368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JMA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official feed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2359152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04872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Observer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10.90.0.20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4069080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0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Flower Inbox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9720 mTLS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5779008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EAF4FA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24728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Bee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Sleep/Wake</a:t>
            </a:r>
            <a:endParaRPr lang="en-US" sz="840" dirty="0"/>
          </a:p>
        </p:txBody>
      </p:sp>
      <p:sp>
        <p:nvSpPr>
          <p:cNvPr id="18" name="Shape 16"/>
          <p:cNvSpPr/>
          <p:nvPr/>
        </p:nvSpPr>
        <p:spPr>
          <a:xfrm>
            <a:off x="7479792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25512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Honey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durable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9189720" y="1627632"/>
            <a:ext cx="1078992" cy="804672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235440" y="1719072"/>
            <a:ext cx="98755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CORE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receipt</a:t>
            </a:r>
            <a:endParaRPr lang="en-US" sz="840" dirty="0"/>
          </a:p>
        </p:txBody>
      </p:sp>
      <p:sp>
        <p:nvSpPr>
          <p:cNvPr id="22" name="Shape 20"/>
          <p:cNvSpPr/>
          <p:nvPr/>
        </p:nvSpPr>
        <p:spPr>
          <a:xfrm>
            <a:off x="749808" y="3154680"/>
            <a:ext cx="5074920" cy="1234440"/>
          </a:xfrm>
          <a:prstGeom prst="roundRect">
            <a:avLst>
              <a:gd name="adj" fmla="val 4444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14400" y="3319272"/>
            <a:ext cx="47457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Validated property already shown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914400" y="3657600"/>
            <a:ext cx="4745736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A Honey persisted before a real TLS failure, survived restart, replayed without rebuilding, and committed once to CORE.</a:t>
            </a:r>
            <a:endParaRPr lang="en-US" sz="840" dirty="0"/>
          </a:p>
        </p:txBody>
      </p:sp>
      <p:sp>
        <p:nvSpPr>
          <p:cNvPr id="25" name="Shape 23"/>
          <p:cNvSpPr/>
          <p:nvPr/>
        </p:nvSpPr>
        <p:spPr>
          <a:xfrm>
            <a:off x="6364224" y="3154680"/>
            <a:ext cx="4526280" cy="1234440"/>
          </a:xfrm>
          <a:prstGeom prst="roundRect">
            <a:avLst>
              <a:gd name="adj" fmla="val 4444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528816" y="3319272"/>
            <a:ext cx="41970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Bounded controls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28816" y="3657600"/>
            <a:ext cx="4197096" cy="5760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No AWS mutation. No X mutation. No public mutation. Evidence first.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X automation boundary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Automatic publishing remains downstream of evidence and policy.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804672" y="205740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50392" y="2148840"/>
            <a:ext cx="1234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Bee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(no X token)</a:t>
            </a:r>
            <a:endParaRPr lang="en-US" sz="840" dirty="0"/>
          </a:p>
        </p:txBody>
      </p:sp>
      <p:sp>
        <p:nvSpPr>
          <p:cNvPr id="7" name="Shape 5"/>
          <p:cNvSpPr/>
          <p:nvPr/>
        </p:nvSpPr>
        <p:spPr>
          <a:xfrm>
            <a:off x="2743200" y="205740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EAF4FA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88920" y="2148840"/>
            <a:ext cx="1234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CORE receipt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4690872" y="205740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EAF4FA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736592" y="2148840"/>
            <a:ext cx="1234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public_event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policy gate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6629400" y="2057400"/>
            <a:ext cx="1463040" cy="822960"/>
          </a:xfrm>
          <a:prstGeom prst="roundRect">
            <a:avLst>
              <a:gd name="adj" fmla="val 6667"/>
            </a:avLst>
          </a:prstGeom>
          <a:solidFill>
            <a:srgbClr val="EAF4FA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75120" y="2148840"/>
            <a:ext cx="1371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X publisher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rate + cost cap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8759952" y="2057400"/>
            <a:ext cx="1325880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0B5B9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805672" y="2148840"/>
            <a:ext cx="1234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X post</a:t>
            </a:r>
            <a:endParaRPr lang="en-US" sz="840" dirty="0"/>
          </a:p>
          <a:p>
            <a:pPr algn="ctr" indent="0" marL="0">
              <a:buNone/>
            </a:pPr>
            <a:r>
              <a:rPr lang="en-US" sz="840" b="1" dirty="0">
                <a:solidFill>
                  <a:srgbClr val="102033"/>
                </a:solidFill>
              </a:rPr>
              <a:t>(if approved)</a:t>
            </a:r>
            <a:endParaRPr lang="en-US" sz="840" dirty="0"/>
          </a:p>
        </p:txBody>
      </p:sp>
      <p:sp>
        <p:nvSpPr>
          <p:cNvPr id="15" name="Shape 13"/>
          <p:cNvSpPr/>
          <p:nvPr/>
        </p:nvSpPr>
        <p:spPr>
          <a:xfrm>
            <a:off x="2130552" y="2468880"/>
            <a:ext cx="612648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069080" y="2468880"/>
            <a:ext cx="621792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016752" y="2468880"/>
            <a:ext cx="612648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092440" y="2468880"/>
            <a:ext cx="667512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1005840" y="3977640"/>
            <a:ext cx="9966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Rule: X never receives a signal directly from Bee. A post is allowed only after validated evidence and a public authority decision agree.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280160" y="4892040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B93"/>
                </a:solidFill>
              </a:rPr>
              <a:t>Default: no post. No automated replies. No trend manipulation. No sensational alarm language.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system may say publicly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Short factual notices; no emergency authority.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685800" y="1325880"/>
            <a:ext cx="5166360" cy="2103120"/>
          </a:xfrm>
          <a:prstGeom prst="roundRect">
            <a:avLst>
              <a:gd name="adj" fmla="val 2609"/>
            </a:avLst>
          </a:prstGeom>
          <a:solidFill>
            <a:srgbClr val="DFF3E7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50392" y="1490472"/>
            <a:ext cx="4837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Allowed automatic post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50392" y="1828800"/>
            <a:ext cx="4837176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VSL-HIVE observed a new JMA source entry. Evidence receipt: event_seq=2. Source: JMA_EQVOL. This is an evidence-observation notice, not an official warning.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6355080" y="1325880"/>
            <a:ext cx="4892040" cy="2103120"/>
          </a:xfrm>
          <a:prstGeom prst="roundRect">
            <a:avLst>
              <a:gd name="adj" fmla="val 2609"/>
            </a:avLst>
          </a:prstGeom>
          <a:solidFill>
            <a:srgbClr val="F7E1E1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19672" y="149047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Blocked automatic post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519672" y="1828800"/>
            <a:ext cx="4562856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Breaking emergency in Japan detected by AI. Follow this thread for live updates. #trending #earthquake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2148840" y="4160520"/>
            <a:ext cx="7863840" cy="1024128"/>
          </a:xfrm>
          <a:prstGeom prst="roundRect">
            <a:avLst>
              <a:gd name="adj" fmla="val 5357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313432" y="4325112"/>
            <a:ext cx="75346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Why this matters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313432" y="4663440"/>
            <a:ext cx="7534656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The public voice must preserve the boundary between observation, interpretation, anomaly classification and authority.</a:t>
            </a:r>
            <a:endParaRPr lang="en-US" sz="8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Public package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The page, PDF and deck tell the same bounded story.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731520" y="1828800"/>
            <a:ext cx="150876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" y="1911096"/>
            <a:ext cx="136245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/hive/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public page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926080" y="1828800"/>
            <a:ext cx="150876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999232" y="1911096"/>
            <a:ext cx="136245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PDF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funding prospectus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5120640" y="1828800"/>
            <a:ext cx="150876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93792" y="1911096"/>
            <a:ext cx="136245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Deck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applications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7315200" y="1828800"/>
            <a:ext cx="1508760" cy="777240"/>
          </a:xfrm>
          <a:prstGeom prst="roundRect">
            <a:avLst>
              <a:gd name="adj" fmla="val 5882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88352" y="1911096"/>
            <a:ext cx="136245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X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automatic notices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9509760" y="1828800"/>
            <a:ext cx="150876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82912" y="1911096"/>
            <a:ext cx="136245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Zenodo/GitHub</a:t>
            </a:r>
            <a:endParaRPr lang="en-US" sz="800" dirty="0"/>
          </a:p>
          <a:p>
            <a:pPr algn="ctr" indent="0" marL="0">
              <a:buNone/>
            </a:pPr>
            <a:r>
              <a:rPr lang="en-US" sz="800" b="1" dirty="0">
                <a:solidFill>
                  <a:srgbClr val="1F2933"/>
                </a:solidFill>
              </a:rPr>
              <a:t>evidence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240280" y="2212848"/>
            <a:ext cx="68580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4434840" y="2212848"/>
            <a:ext cx="68580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629400" y="2212848"/>
            <a:ext cx="68580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8823960" y="2212848"/>
            <a:ext cx="685800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914400" y="3703320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033"/>
                </a:solidFill>
              </a:rPr>
              <a:t>Same hierarchy everywhere: current LIVE scope, validated evidence, planned expansion and planetary research target.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914400" y="45720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B93"/>
                </a:solidFill>
              </a:rPr>
              <a:t>Design: white laboratory palette, readable type, no claim of current global coverage.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support ask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US$750,000 for a credible 12-month research and deployment runway.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Text 3"/>
          <p:cNvSpPr/>
          <p:nvPr/>
        </p:nvSpPr>
        <p:spPr>
          <a:xfrm>
            <a:off x="685800" y="1097280"/>
            <a:ext cx="10881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F2933"/>
                </a:solidFill>
              </a:rPr>
              <a:t>This is not a valuation or a promise of return. It is a transparent use-of-funds model for serious execution.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68680" y="196596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41832" y="204825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Engineering and R&amp;D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$360k</a:t>
            </a:r>
            <a:endParaRPr lang="en-US" sz="820" dirty="0"/>
          </a:p>
        </p:txBody>
      </p:sp>
      <p:sp>
        <p:nvSpPr>
          <p:cNvPr id="8" name="Shape 6"/>
          <p:cNvSpPr/>
          <p:nvPr/>
        </p:nvSpPr>
        <p:spPr>
          <a:xfrm>
            <a:off x="3630168" y="196596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703320" y="204825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Cloud/infrastructure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$96k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6391656" y="196596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64808" y="204825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Security/legal/governance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$74k</a:t>
            </a:r>
            <a:endParaRPr lang="en-US" sz="820" dirty="0"/>
          </a:p>
        </p:txBody>
      </p:sp>
      <p:sp>
        <p:nvSpPr>
          <p:cNvPr id="12" name="Shape 10"/>
          <p:cNvSpPr/>
          <p:nvPr/>
        </p:nvSpPr>
        <p:spPr>
          <a:xfrm>
            <a:off x="9153144" y="196596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26296" y="204825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Data/source/X integration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$54k</a:t>
            </a:r>
            <a:endParaRPr lang="en-US" sz="820" dirty="0"/>
          </a:p>
        </p:txBody>
      </p:sp>
      <p:sp>
        <p:nvSpPr>
          <p:cNvPr id="14" name="Shape 12"/>
          <p:cNvSpPr/>
          <p:nvPr/>
        </p:nvSpPr>
        <p:spPr>
          <a:xfrm>
            <a:off x="868680" y="292608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41832" y="300837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Repro/publication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$55k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3630168" y="292608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703320" y="300837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Ops/support/equipment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$47k</a:t>
            </a:r>
            <a:endParaRPr lang="en-US" sz="820" dirty="0"/>
          </a:p>
        </p:txBody>
      </p:sp>
      <p:sp>
        <p:nvSpPr>
          <p:cNvPr id="18" name="Shape 16"/>
          <p:cNvSpPr/>
          <p:nvPr/>
        </p:nvSpPr>
        <p:spPr>
          <a:xfrm>
            <a:off x="6391656" y="2926080"/>
            <a:ext cx="2148840" cy="658368"/>
          </a:xfrm>
          <a:prstGeom prst="roundRect">
            <a:avLst>
              <a:gd name="adj" fmla="val 6944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64808" y="3008376"/>
            <a:ext cx="20025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Contingency</a:t>
            </a:r>
            <a:endParaRPr lang="en-US" sz="820" dirty="0"/>
          </a:p>
          <a:p>
            <a:pPr algn="ctr" indent="0" marL="0">
              <a:buNone/>
            </a:pPr>
            <a:r>
              <a:rPr lang="en-US" sz="820" b="1" dirty="0">
                <a:solidFill>
                  <a:srgbClr val="1F2933"/>
                </a:solidFill>
              </a:rPr>
              <a:t>$64k</a:t>
            </a:r>
            <a:endParaRPr lang="en-US" sz="820" dirty="0"/>
          </a:p>
        </p:txBody>
      </p:sp>
      <p:sp>
        <p:nvSpPr>
          <p:cNvPr id="20" name="Text 18"/>
          <p:cNvSpPr/>
          <p:nvPr/>
        </p:nvSpPr>
        <p:spPr>
          <a:xfrm>
            <a:off x="3931920" y="466344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5B93"/>
                </a:solidFill>
              </a:rPr>
              <a:t>TOTAL US$750,000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of funds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The budget is about credibility, not polish.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822960" y="1463040"/>
            <a:ext cx="3154680" cy="2057400"/>
          </a:xfrm>
          <a:prstGeom prst="roundRect">
            <a:avLst>
              <a:gd name="adj" fmla="val 2667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87552" y="1627632"/>
            <a:ext cx="2825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Build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87552" y="1965960"/>
            <a:ext cx="28254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Resident runtimes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More official sources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Public HIVE page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X publisher gate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526280" y="1463040"/>
            <a:ext cx="3154680" cy="2057400"/>
          </a:xfrm>
          <a:prstGeom prst="roundRect">
            <a:avLst>
              <a:gd name="adj" fmla="val 2667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90872" y="1627632"/>
            <a:ext cx="2825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Secure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690872" y="1965960"/>
            <a:ext cx="28254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PKI + IAM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Legal/TOS review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No Bee credentials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Policy default-deny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8229600" y="1463040"/>
            <a:ext cx="3154680" cy="2057400"/>
          </a:xfrm>
          <a:prstGeom prst="roundRect">
            <a:avLst>
              <a:gd name="adj" fmla="val 2667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394192" y="1627632"/>
            <a:ext cx="28254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Prove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394192" y="1965960"/>
            <a:ext cx="2825496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Zenodo + GitHub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Independent audit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Reproducible packages</a:t>
            </a:r>
            <a:endParaRPr lang="en-US" sz="840" dirty="0"/>
          </a:p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Partner-ready deck</a:t>
            </a:r>
            <a:endParaRPr lang="en-US" sz="840" dirty="0"/>
          </a:p>
        </p:txBody>
      </p:sp>
      <p:sp>
        <p:nvSpPr>
          <p:cNvPr id="14" name="Text 12"/>
          <p:cNvSpPr/>
          <p:nvPr/>
        </p:nvSpPr>
        <p:spPr>
          <a:xfrm>
            <a:off x="960120" y="4572000"/>
            <a:ext cx="10332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Supporters should not be asked to fund a myth. They should be able to see exactly how engineering, cloud, security, legal review, reproducibility and public evidence become a working research platform.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Financial controls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Every planned dollar has a line item and a gate.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685800" y="1234440"/>
            <a:ext cx="3474720" cy="1188720"/>
          </a:xfrm>
          <a:prstGeom prst="roundRect">
            <a:avLst>
              <a:gd name="adj" fmla="val 4615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50392" y="139903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Budget ledger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50392" y="1737360"/>
            <a:ext cx="3145536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Every commitment maps to a line item. Unused reserves stay reserves.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370832" y="1234440"/>
            <a:ext cx="3474720" cy="1188720"/>
          </a:xfrm>
          <a:prstGeom prst="roundRect">
            <a:avLst>
              <a:gd name="adj" fmla="val 4615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535424" y="139903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Procurement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35424" y="1737360"/>
            <a:ext cx="3145536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Vendor quotes, taxes and legal requirements are checked before commitments.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8065008" y="1234440"/>
            <a:ext cx="3474720" cy="1188720"/>
          </a:xfrm>
          <a:prstGeom prst="roundRect">
            <a:avLst>
              <a:gd name="adj" fmla="val 4615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229600" y="1399032"/>
            <a:ext cx="314553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X spend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229600" y="1737360"/>
            <a:ext cx="3145536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Hard spend cap, usage monitoring, duplicate suppression and dry-run mode.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2103120" y="3246120"/>
            <a:ext cx="3611880" cy="1188720"/>
          </a:xfrm>
          <a:prstGeom prst="roundRect">
            <a:avLst>
              <a:gd name="adj" fmla="val 4615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2267712" y="3410712"/>
            <a:ext cx="3282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Reporting cadence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267712" y="3749040"/>
            <a:ext cx="3282696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Monthly support update: milestones, spend by category, evidence artifacts, risks and next gates.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6492240" y="3246120"/>
            <a:ext cx="3611880" cy="1188720"/>
          </a:xfrm>
          <a:prstGeom prst="roundRect">
            <a:avLst>
              <a:gd name="adj" fmla="val 4615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6656832" y="3410712"/>
            <a:ext cx="32826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Reversibility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656832" y="3749040"/>
            <a:ext cx="3282696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The publisher can be disabled without disabling Observer, Bee, Honey or CORE.</a:t>
            </a:r>
            <a:endParaRPr lang="en-US" sz="8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12-month roadmap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Bounded steps toward planetary evidence observation.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868680" y="182880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0B5B93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1832" y="1911096"/>
            <a:ext cx="768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0-60d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920240" y="1700784"/>
            <a:ext cx="14173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1F2933"/>
                </a:solidFill>
              </a:rPr>
              <a:t>Public package + X dry-run</a:t>
            </a:r>
            <a:endParaRPr lang="en-US" sz="920" dirty="0"/>
          </a:p>
        </p:txBody>
      </p:sp>
      <p:sp>
        <p:nvSpPr>
          <p:cNvPr id="8" name="Shape 6"/>
          <p:cNvSpPr/>
          <p:nvPr/>
        </p:nvSpPr>
        <p:spPr>
          <a:xfrm>
            <a:off x="3410712" y="2057400"/>
            <a:ext cx="246888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657600" y="182880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0B5B93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30752" y="1911096"/>
            <a:ext cx="768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61-120d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709160" y="1700784"/>
            <a:ext cx="14173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1F2933"/>
                </a:solidFill>
              </a:rPr>
              <a:t>Policy-gated publisher + source expansion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199632" y="2057400"/>
            <a:ext cx="246888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446520" y="182880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0B5B93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1911096"/>
            <a:ext cx="768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121-240d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498080" y="1700784"/>
            <a:ext cx="14173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1F2933"/>
                </a:solidFill>
              </a:rPr>
              <a:t>Multi-territory cells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8988552" y="2057400"/>
            <a:ext cx="246888" cy="0"/>
          </a:xfrm>
          <a:prstGeom prst="line">
            <a:avLst/>
          </a:prstGeom>
          <a:noFill/>
          <a:ln w="16510">
            <a:solidFill>
              <a:srgbClr val="0B5B93"/>
            </a:solidFill>
            <a:prstDash val="solid"/>
            <a:headEnd type="none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9235440" y="1828800"/>
            <a:ext cx="914400" cy="438912"/>
          </a:xfrm>
          <a:prstGeom prst="roundRect">
            <a:avLst>
              <a:gd name="adj" fmla="val 10417"/>
            </a:avLst>
          </a:prstGeom>
          <a:solidFill>
            <a:srgbClr val="0B5B93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308592" y="1911096"/>
            <a:ext cx="76809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241-365d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287000" y="1700784"/>
            <a:ext cx="14173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20" b="1" dirty="0">
                <a:solidFill>
                  <a:srgbClr val="1F2933"/>
                </a:solidFill>
              </a:rPr>
              <a:t>External review + controlled public release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960120" y="4160520"/>
            <a:ext cx="102412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033"/>
                </a:solidFill>
              </a:rPr>
              <a:t>Expansion is not declared LIVE because it is planned. A territory becomes LIVE only after source, transport, Bee and CORE validation pass.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Governance and safety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Automation must be useful without becoming reckless.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777240" y="1234440"/>
            <a:ext cx="4892040" cy="932688"/>
          </a:xfrm>
          <a:prstGeom prst="roundRect">
            <a:avLst>
              <a:gd name="adj" fmla="val 5882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941832" y="139903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Default deny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941832" y="1737360"/>
            <a:ext cx="456285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No post, no alarm, no external effect unless policy approves.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6172200" y="1234440"/>
            <a:ext cx="4892040" cy="932688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336792" y="139903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Source provenance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336792" y="1737360"/>
            <a:ext cx="456285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Every Flower and Honey keeps source, raw hash and canonical reference.</a:t>
            </a:r>
            <a:endParaRPr lang="en-US" sz="840" dirty="0"/>
          </a:p>
        </p:txBody>
      </p:sp>
      <p:sp>
        <p:nvSpPr>
          <p:cNvPr id="11" name="Shape 9"/>
          <p:cNvSpPr/>
          <p:nvPr/>
        </p:nvSpPr>
        <p:spPr>
          <a:xfrm>
            <a:off x="777240" y="2560320"/>
            <a:ext cx="4892040" cy="932688"/>
          </a:xfrm>
          <a:prstGeom prst="roundRect">
            <a:avLst>
              <a:gd name="adj" fmla="val 5882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941832" y="272491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No public authority in agents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41832" y="3063240"/>
            <a:ext cx="456285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Observer, Inbox and Bee cannot publish to X.</a:t>
            </a:r>
            <a:endParaRPr lang="en-US" sz="840" dirty="0"/>
          </a:p>
        </p:txBody>
      </p:sp>
      <p:sp>
        <p:nvSpPr>
          <p:cNvPr id="14" name="Shape 12"/>
          <p:cNvSpPr/>
          <p:nvPr/>
        </p:nvSpPr>
        <p:spPr>
          <a:xfrm>
            <a:off x="6172200" y="2560320"/>
            <a:ext cx="4892040" cy="932688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36792" y="272491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Rate and spend caps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336792" y="3063240"/>
            <a:ext cx="456285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X publisher fails closed if cost or rate limits are exceeded.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777240" y="3886200"/>
            <a:ext cx="4892040" cy="932688"/>
          </a:xfrm>
          <a:prstGeom prst="roundRect">
            <a:avLst>
              <a:gd name="adj" fmla="val 5882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41832" y="4050792"/>
            <a:ext cx="45628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Claims discipline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941832" y="4389120"/>
            <a:ext cx="4562856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Observation is not ground truth; anomaly is not public alarm.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support enables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A real research platform, not a demo.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Text 3"/>
          <p:cNvSpPr/>
          <p:nvPr/>
        </p:nvSpPr>
        <p:spPr>
          <a:xfrm>
            <a:off x="1005840" y="1143000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02033"/>
                </a:solidFill>
              </a:rPr>
              <a:t>A supporter funds the difference between a working prototype and a trustworthy public research program.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960120" y="2331720"/>
            <a:ext cx="1417320" cy="777240"/>
          </a:xfrm>
          <a:prstGeom prst="roundRect">
            <a:avLst>
              <a:gd name="adj" fmla="val 5882"/>
            </a:avLst>
          </a:prstGeom>
          <a:solidFill>
            <a:srgbClr val="EAF4FA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33272" y="2414016"/>
            <a:ext cx="127101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More official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sources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108960" y="2331720"/>
            <a:ext cx="141732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182112" y="2414016"/>
            <a:ext cx="127101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More territories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validated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257800" y="2331720"/>
            <a:ext cx="141732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0952" y="2414016"/>
            <a:ext cx="127101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X/public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policy gate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7406640" y="2331720"/>
            <a:ext cx="141732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79792" y="2414016"/>
            <a:ext cx="127101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Independent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review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9555480" y="2331720"/>
            <a:ext cx="1417320" cy="777240"/>
          </a:xfrm>
          <a:prstGeom prst="roundRect">
            <a:avLst>
              <a:gd name="adj" fmla="val 5882"/>
            </a:avLst>
          </a:prstGeom>
          <a:solidFill>
            <a:srgbClr val="F5F8FB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628632" y="2414016"/>
            <a:ext cx="1271016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Research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1F2933"/>
                </a:solidFill>
              </a:rPr>
              <a:t>credibility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4400" y="452628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5B93"/>
                </a:solidFill>
              </a:rPr>
              <a:t>The ask: US$750,000 for a 12-month runway with transparent reporting, evidence packages and public milestones.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0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HIVE does not claim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1208" y="749808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4F5B66"/>
                </a:solidFill>
              </a:rPr>
              <a:t>Ambition without fantasy.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502920" y="6537960"/>
            <a:ext cx="5760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4F5B66"/>
                </a:solidFill>
              </a:rPr>
              <a:t>Vehicle Systems Lab - VSL-HIVE support deck v0.2</a:t>
            </a:r>
            <a:endParaRPr lang="en-US" sz="550" dirty="0"/>
          </a:p>
        </p:txBody>
      </p:sp>
      <p:sp>
        <p:nvSpPr>
          <p:cNvPr id="5" name="Shape 3"/>
          <p:cNvSpPr/>
          <p:nvPr/>
        </p:nvSpPr>
        <p:spPr>
          <a:xfrm>
            <a:off x="1005840" y="141732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78992" y="149961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Current global coverage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434840" y="141732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07992" y="149961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Replacement of official warning systems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7863840" y="141732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936992" y="149961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Autonomous authority to issue emergency alerts</a:t>
            </a:r>
            <a:endParaRPr lang="en-US" sz="860" dirty="0"/>
          </a:p>
        </p:txBody>
      </p:sp>
      <p:sp>
        <p:nvSpPr>
          <p:cNvPr id="11" name="Shape 9"/>
          <p:cNvSpPr/>
          <p:nvPr/>
        </p:nvSpPr>
        <p:spPr>
          <a:xfrm>
            <a:off x="1005840" y="237744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78992" y="245973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Universal anomaly detection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434840" y="237744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07992" y="245973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Perfect prediction</a:t>
            </a:r>
            <a:endParaRPr lang="en-US" sz="860" dirty="0"/>
          </a:p>
        </p:txBody>
      </p:sp>
      <p:sp>
        <p:nvSpPr>
          <p:cNvPr id="15" name="Shape 13"/>
          <p:cNvSpPr/>
          <p:nvPr/>
        </p:nvSpPr>
        <p:spPr>
          <a:xfrm>
            <a:off x="7863840" y="2377440"/>
            <a:ext cx="2880360" cy="566928"/>
          </a:xfrm>
          <a:prstGeom prst="roundRect">
            <a:avLst>
              <a:gd name="adj" fmla="val 8065"/>
            </a:avLst>
          </a:prstGeom>
          <a:solidFill>
            <a:srgbClr val="F7E1E1"/>
          </a:solidFill>
          <a:ln w="7620">
            <a:solidFill>
              <a:srgbClr val="C8D8E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36992" y="2459736"/>
            <a:ext cx="27340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60" b="1" dirty="0">
                <a:solidFill>
                  <a:srgbClr val="1F2933"/>
                </a:solidFill>
              </a:rPr>
              <a:t>Human-independent scientific truth</a:t>
            </a:r>
            <a:endParaRPr lang="en-US" sz="860" dirty="0"/>
          </a:p>
        </p:txBody>
      </p:sp>
      <p:sp>
        <p:nvSpPr>
          <p:cNvPr id="17" name="Text 15"/>
          <p:cNvSpPr/>
          <p:nvPr/>
        </p:nvSpPr>
        <p:spPr>
          <a:xfrm>
            <a:off x="914400" y="4315968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02033"/>
                </a:solidFill>
              </a:rPr>
              <a:t>The public claim is narrower and stronger: bounded official-source observation, selective wake-up, durable evidence and auditability.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F5B66"/>
                </a:solidFill>
              </a:rPr>
              <a:t>Vehicle Systems Lab</a:t>
            </a:r>
            <a:endParaRPr lang="en-US" sz="17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4389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02033"/>
                </a:solidFill>
              </a:rPr>
              <a:t>VSL-HIVE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58368" y="19202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5B93"/>
                </a:solidFill>
              </a:rPr>
              <a:t>Observe broadly. Wake selectively. Preserve what was learned.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58368" y="285292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2033"/>
                </a:solidFill>
              </a:rPr>
              <a:t>Support ask: US$750,000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8368" y="3657600"/>
            <a:ext cx="5852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F2933"/>
                </a:solidFill>
              </a:rPr>
              <a:t>Public research DOI: 10.5281/zenodo.22948989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3"/>
                </a:solidFill>
              </a:rPr>
              <a:t>GitHub: vehiclesystemslab/VSL-HIVE-Bee-Agents-AI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1F2933"/>
                </a:solidFill>
              </a:rPr>
              <a:t>Contact: contact@vehiclesystemslab.com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086600" y="1417320"/>
            <a:ext cx="3977640" cy="1417320"/>
          </a:xfrm>
          <a:prstGeom prst="roundRect">
            <a:avLst>
              <a:gd name="adj" fmla="val 3871"/>
            </a:avLst>
          </a:prstGeom>
          <a:solidFill>
            <a:srgbClr val="EAF4FA"/>
          </a:solidFill>
          <a:ln w="10160">
            <a:solidFill>
              <a:srgbClr val="C8D8E4"/>
            </a:solidFill>
            <a:prstDash val="solid"/>
          </a:ln>
          <a:effectLst>
            <a:outerShdw sx="100000" sy="100000" kx="0" ky="0" algn="bl" rotWithShape="0" blurRad="12700" dist="7620" dir="27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251192" y="1581912"/>
            <a:ext cx="3648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02033"/>
                </a:solidFill>
              </a:rPr>
              <a:t>Final boundary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251192" y="1920240"/>
            <a:ext cx="3648456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840" dirty="0">
                <a:solidFill>
                  <a:srgbClr val="1F2933"/>
                </a:solidFill>
              </a:rPr>
              <a:t>Automatic public communication is possible only after CORE, policy and publisher gates approve.</a:t>
            </a:r>
            <a:endParaRPr lang="en-US" sz="8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Vehicle Systems 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VSL-HIVE Support Deck v0.2</dc:title>
  <dc:subject>VSL-HIVE support deck v0.2</dc:subject>
  <dc:creator>Vehicle Systems Lab</dc:creator>
  <cp:lastModifiedBy>Vehicle Systems Lab</cp:lastModifiedBy>
  <cp:revision>1</cp:revision>
  <dcterms:created xsi:type="dcterms:W3CDTF">2026-09-25T19:44:56Z</dcterms:created>
  <dcterms:modified xsi:type="dcterms:W3CDTF">2026-09-25T19:44:56Z</dcterms:modified>
</cp:coreProperties>
</file>